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48" r:id="rId2"/>
  </p:sldMasterIdLst>
  <p:notesMasterIdLst>
    <p:notesMasterId r:id="rId62"/>
  </p:notesMasterIdLst>
  <p:handoutMasterIdLst>
    <p:handoutMasterId r:id="rId63"/>
  </p:handoutMasterIdLst>
  <p:sldIdLst>
    <p:sldId id="298" r:id="rId3"/>
    <p:sldId id="1745" r:id="rId4"/>
    <p:sldId id="1688" r:id="rId5"/>
    <p:sldId id="1689" r:id="rId6"/>
    <p:sldId id="1690" r:id="rId7"/>
    <p:sldId id="1691" r:id="rId8"/>
    <p:sldId id="1692" r:id="rId9"/>
    <p:sldId id="1693" r:id="rId10"/>
    <p:sldId id="1694" r:id="rId11"/>
    <p:sldId id="1695" r:id="rId12"/>
    <p:sldId id="1696" r:id="rId13"/>
    <p:sldId id="1739" r:id="rId14"/>
    <p:sldId id="1704" r:id="rId15"/>
    <p:sldId id="1705" r:id="rId16"/>
    <p:sldId id="1706" r:id="rId17"/>
    <p:sldId id="1707" r:id="rId18"/>
    <p:sldId id="1708" r:id="rId19"/>
    <p:sldId id="1709" r:id="rId20"/>
    <p:sldId id="1710" r:id="rId21"/>
    <p:sldId id="1711" r:id="rId22"/>
    <p:sldId id="1712" r:id="rId23"/>
    <p:sldId id="1713" r:id="rId24"/>
    <p:sldId id="1714" r:id="rId25"/>
    <p:sldId id="1740" r:id="rId26"/>
    <p:sldId id="1741" r:id="rId27"/>
    <p:sldId id="1697" r:id="rId28"/>
    <p:sldId id="1698" r:id="rId29"/>
    <p:sldId id="1699" r:id="rId30"/>
    <p:sldId id="1700" r:id="rId31"/>
    <p:sldId id="1701" r:id="rId32"/>
    <p:sldId id="1702" r:id="rId33"/>
    <p:sldId id="1703" r:id="rId34"/>
    <p:sldId id="1715" r:id="rId35"/>
    <p:sldId id="1716" r:id="rId36"/>
    <p:sldId id="1717" r:id="rId37"/>
    <p:sldId id="1718" r:id="rId38"/>
    <p:sldId id="1719" r:id="rId39"/>
    <p:sldId id="1720" r:id="rId40"/>
    <p:sldId id="1721" r:id="rId41"/>
    <p:sldId id="1722" r:id="rId42"/>
    <p:sldId id="1723" r:id="rId43"/>
    <p:sldId id="1724" r:id="rId44"/>
    <p:sldId id="1725" r:id="rId45"/>
    <p:sldId id="1726" r:id="rId46"/>
    <p:sldId id="1727" r:id="rId47"/>
    <p:sldId id="1728" r:id="rId48"/>
    <p:sldId id="1742" r:id="rId49"/>
    <p:sldId id="1729" r:id="rId50"/>
    <p:sldId id="1730" r:id="rId51"/>
    <p:sldId id="1744" r:id="rId52"/>
    <p:sldId id="1743" r:id="rId53"/>
    <p:sldId id="1731" r:id="rId54"/>
    <p:sldId id="1732" r:id="rId55"/>
    <p:sldId id="1733" r:id="rId56"/>
    <p:sldId id="1734" r:id="rId57"/>
    <p:sldId id="1735" r:id="rId58"/>
    <p:sldId id="1736" r:id="rId59"/>
    <p:sldId id="1737" r:id="rId60"/>
    <p:sldId id="1738" r:id="rId61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CE5AE5C-0D7E-4A8B-B1D3-5E2A7DD2AA5B}">
          <p14:sldIdLst>
            <p14:sldId id="298"/>
            <p14:sldId id="1745"/>
            <p14:sldId id="1688"/>
            <p14:sldId id="1689"/>
            <p14:sldId id="1690"/>
            <p14:sldId id="1691"/>
            <p14:sldId id="1692"/>
            <p14:sldId id="1693"/>
            <p14:sldId id="1694"/>
            <p14:sldId id="1695"/>
            <p14:sldId id="1696"/>
            <p14:sldId id="1739"/>
            <p14:sldId id="1704"/>
            <p14:sldId id="1705"/>
            <p14:sldId id="1706"/>
            <p14:sldId id="1707"/>
            <p14:sldId id="1708"/>
            <p14:sldId id="1709"/>
            <p14:sldId id="1710"/>
            <p14:sldId id="1711"/>
            <p14:sldId id="1712"/>
            <p14:sldId id="1713"/>
            <p14:sldId id="1714"/>
            <p14:sldId id="1740"/>
            <p14:sldId id="1741"/>
            <p14:sldId id="1697"/>
            <p14:sldId id="1698"/>
            <p14:sldId id="1699"/>
            <p14:sldId id="1700"/>
            <p14:sldId id="1701"/>
            <p14:sldId id="1702"/>
            <p14:sldId id="1703"/>
            <p14:sldId id="1715"/>
            <p14:sldId id="1716"/>
            <p14:sldId id="1717"/>
            <p14:sldId id="1718"/>
            <p14:sldId id="1719"/>
            <p14:sldId id="1720"/>
            <p14:sldId id="1721"/>
            <p14:sldId id="1722"/>
            <p14:sldId id="1723"/>
            <p14:sldId id="1724"/>
            <p14:sldId id="1725"/>
            <p14:sldId id="1726"/>
            <p14:sldId id="1727"/>
            <p14:sldId id="1728"/>
            <p14:sldId id="1742"/>
            <p14:sldId id="1729"/>
            <p14:sldId id="1730"/>
            <p14:sldId id="1744"/>
            <p14:sldId id="1743"/>
            <p14:sldId id="1731"/>
            <p14:sldId id="1732"/>
            <p14:sldId id="1733"/>
            <p14:sldId id="1734"/>
            <p14:sldId id="1735"/>
            <p14:sldId id="1736"/>
            <p14:sldId id="1737"/>
            <p14:sldId id="17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CC"/>
    <a:srgbClr val="1A2EEE"/>
    <a:srgbClr val="0000FF"/>
    <a:srgbClr val="46812F"/>
    <a:srgbClr val="85DFFF"/>
    <a:srgbClr val="FF9900"/>
    <a:srgbClr val="FF3300"/>
    <a:srgbClr val="FF6600"/>
    <a:srgbClr val="969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5798" autoAdjust="0"/>
  </p:normalViewPr>
  <p:slideViewPr>
    <p:cSldViewPr>
      <p:cViewPr varScale="1">
        <p:scale>
          <a:sx n="72" d="100"/>
          <a:sy n="72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6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3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0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F3E3C9-0EFF-484D-8F86-E37D829352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82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pPr>
              <a:defRPr/>
            </a:pPr>
            <a:fld id="{31B4ABD0-D762-4D48-B180-C43F133EC859}" type="datetimeFigureOut">
              <a:rPr lang="en-US"/>
              <a:pPr>
                <a:defRPr/>
              </a:pPr>
              <a:t>4/13/2020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8"/>
            <a:ext cx="5607050" cy="4183063"/>
          </a:xfrm>
          <a:prstGeom prst="rect">
            <a:avLst/>
          </a:prstGeom>
        </p:spPr>
        <p:txBody>
          <a:bodyPr vert="horz" lIns="93176" tIns="46588" rIns="93176" bIns="4658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6"/>
            <a:ext cx="3038475" cy="465138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6"/>
            <a:ext cx="3038475" cy="465138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pPr>
              <a:defRPr/>
            </a:pPr>
            <a:fld id="{6902D8BA-B54D-4349-BA80-BC3D120D1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73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37067" y="230189"/>
            <a:ext cx="270933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1724218" y="220664"/>
            <a:ext cx="264583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50333" y="6477000"/>
            <a:ext cx="115824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101600" y="176214"/>
            <a:ext cx="11660717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19200"/>
            <a:ext cx="103632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667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B9258-2E9E-4E4E-A49C-809850B25C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BBB5F-9EE2-489F-B180-138BF605B8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00" y="381000"/>
            <a:ext cx="26924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81000"/>
            <a:ext cx="78740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51C24-1CB9-4F2D-B167-D6A3B94B59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08000" y="381000"/>
            <a:ext cx="10769600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F2BB9-EE6B-4A34-9645-811AA3622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6EBEA-3419-47E1-8C22-AE7FFA499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103632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695700"/>
            <a:ext cx="103632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34D58-B669-4FFE-973E-D80CF93005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37067" y="230189"/>
            <a:ext cx="270933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1724218" y="220664"/>
            <a:ext cx="264583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50333" y="6477000"/>
            <a:ext cx="115824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101600" y="176214"/>
            <a:ext cx="11660717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19200"/>
            <a:ext cx="103632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667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B9258-2E9E-4E4E-A49C-809850B25CBC}" type="slidenum">
              <a:rPr lang="en-US" smtClean="0">
                <a:solidFill>
                  <a:srgbClr val="D5C9E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5C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9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3DC55-D136-4DFC-81F1-87BE148CCBBF}" type="slidenum">
              <a:rPr lang="en-US" smtClean="0">
                <a:solidFill>
                  <a:srgbClr val="D5C9E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5C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586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D6B6F-8BC7-4C6F-AA28-BE1A60A38406}" type="slidenum">
              <a:rPr lang="en-US" smtClean="0">
                <a:solidFill>
                  <a:srgbClr val="D5C9E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5C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4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DB5D8-981D-4455-BE18-273732BF53F2}" type="slidenum">
              <a:rPr lang="en-US" smtClean="0">
                <a:solidFill>
                  <a:srgbClr val="D5C9E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5C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151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0FE8B-6295-40AC-96ED-DEADE4050494}" type="slidenum">
              <a:rPr lang="en-US" smtClean="0">
                <a:solidFill>
                  <a:srgbClr val="D5C9E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5C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45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3DC55-D136-4DFC-81F1-87BE148CCB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78638-00F1-49EB-B301-E06F6F529C63}" type="slidenum">
              <a:rPr lang="en-US" smtClean="0">
                <a:solidFill>
                  <a:srgbClr val="D5C9E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5C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7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F10A6-3DD7-46F7-AD58-4972E6C8D15E}" type="slidenum">
              <a:rPr lang="en-US" smtClean="0">
                <a:solidFill>
                  <a:srgbClr val="D5C9E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5C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903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E45C0-D6DD-452B-B979-DFB5ECA4AC72}" type="slidenum">
              <a:rPr lang="en-US" smtClean="0">
                <a:solidFill>
                  <a:srgbClr val="D5C9E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5C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249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06CD9-8210-4DCA-B514-7B5892E69726}" type="slidenum">
              <a:rPr lang="en-US" smtClean="0">
                <a:solidFill>
                  <a:srgbClr val="D5C9E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5C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2005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BBB5F-9EE2-489F-B180-138BF605B833}" type="slidenum">
              <a:rPr lang="en-US" smtClean="0">
                <a:solidFill>
                  <a:srgbClr val="D5C9E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5C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4079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00" y="381000"/>
            <a:ext cx="26924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81000"/>
            <a:ext cx="78740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51C24-1CB9-4F2D-B167-D6A3B94B5970}" type="slidenum">
              <a:rPr lang="en-US" smtClean="0">
                <a:solidFill>
                  <a:srgbClr val="D5C9E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5C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997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08000" y="381000"/>
            <a:ext cx="10769600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661BA-6FE0-4526-B570-F465A96423DC}" type="slidenum">
              <a:rPr lang="en-US" smtClean="0">
                <a:solidFill>
                  <a:srgbClr val="D5C9E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5C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3491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E5638-6BA1-48B3-8315-21DC62011A02}" type="slidenum">
              <a:rPr lang="en-US" smtClean="0">
                <a:solidFill>
                  <a:srgbClr val="D5C9E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5C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132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103632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695700"/>
            <a:ext cx="103632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E5638-6BA1-48B3-8315-21DC62011A02}" type="slidenum">
              <a:rPr lang="en-US" smtClean="0">
                <a:solidFill>
                  <a:srgbClr val="D5C9E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5C9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67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D6B6F-8BC7-4C6F-AA28-BE1A60A38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DB5D8-981D-4455-BE18-273732BF53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0FE8B-6295-40AC-96ED-DEADE40504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78638-00F1-49EB-B301-E06F6F529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F10A6-3DD7-46F7-AD58-4972E6C8D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E45C0-D6DD-452B-B979-DFB5ECA4AC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06CD9-8210-4DCA-B514-7B5892E697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81000"/>
            <a:ext cx="1066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10363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150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0150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0150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60EE5638-6BA1-48B3-8315-21DC62011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37067" y="230189"/>
            <a:ext cx="270933" cy="6503987"/>
            <a:chOff x="112" y="145"/>
            <a:chExt cx="128" cy="4097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11724218" y="220664"/>
            <a:ext cx="264583" cy="6408737"/>
            <a:chOff x="5539" y="139"/>
            <a:chExt cx="125" cy="4037"/>
          </a:xfrm>
        </p:grpSpPr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550333" y="6477000"/>
            <a:ext cx="11582400" cy="228600"/>
            <a:chOff x="260" y="4080"/>
            <a:chExt cx="5472" cy="144"/>
          </a:xfrm>
        </p:grpSpPr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034" name="Group 16"/>
          <p:cNvGrpSpPr>
            <a:grpSpLocks/>
          </p:cNvGrpSpPr>
          <p:nvPr/>
        </p:nvGrpSpPr>
        <p:grpSpPr bwMode="auto">
          <a:xfrm>
            <a:off x="101600" y="176214"/>
            <a:ext cx="11660717" cy="161925"/>
            <a:chOff x="48" y="111"/>
            <a:chExt cx="5509" cy="102"/>
          </a:xfrm>
        </p:grpSpPr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95251" y="176214"/>
            <a:ext cx="11660716" cy="161925"/>
            <a:chOff x="48" y="111"/>
            <a:chExt cx="5509" cy="102"/>
          </a:xfrm>
        </p:grpSpPr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</p:sldLayoutIdLst>
  <p:timing>
    <p:tnLst>
      <p:par>
        <p:cTn id="1" dur="indefinite" restart="never" nodeType="tmRoot">
          <p:childTnLst>
            <p:seq concurrent="1" nextAc="seek">
              <p:cTn id="2" dur="indefinite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81000"/>
            <a:ext cx="1066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10363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150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0150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D5C9EA"/>
              </a:solidFill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0150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60EE5638-6BA1-48B3-8315-21DC62011A02}" type="slidenum">
              <a:rPr lang="en-US" smtClean="0">
                <a:solidFill>
                  <a:srgbClr val="D5C9E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5C9EA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37067" y="230189"/>
            <a:ext cx="270933" cy="6503987"/>
            <a:chOff x="112" y="145"/>
            <a:chExt cx="128" cy="4097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11724218" y="220664"/>
            <a:ext cx="264583" cy="6408737"/>
            <a:chOff x="5539" y="139"/>
            <a:chExt cx="125" cy="4037"/>
          </a:xfrm>
        </p:grpSpPr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550333" y="6477000"/>
            <a:ext cx="11582400" cy="228600"/>
            <a:chOff x="260" y="4080"/>
            <a:chExt cx="5472" cy="144"/>
          </a:xfrm>
        </p:grpSpPr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034" name="Group 16"/>
          <p:cNvGrpSpPr>
            <a:grpSpLocks/>
          </p:cNvGrpSpPr>
          <p:nvPr/>
        </p:nvGrpSpPr>
        <p:grpSpPr bwMode="auto">
          <a:xfrm>
            <a:off x="101600" y="176214"/>
            <a:ext cx="11660717" cy="161925"/>
            <a:chOff x="48" y="111"/>
            <a:chExt cx="5509" cy="102"/>
          </a:xfrm>
        </p:grpSpPr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95251" y="176214"/>
            <a:ext cx="11660716" cy="161925"/>
            <a:chOff x="48" y="111"/>
            <a:chExt cx="5509" cy="102"/>
          </a:xfrm>
        </p:grpSpPr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440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</p:sldLayoutIdLst>
  <p:timing>
    <p:tnLst>
      <p:par>
        <p:cTn id="1" dur="indefinite" restart="never" nodeType="tmRoot">
          <p:childTnLst>
            <p:seq concurrent="1" nextAc="seek">
              <p:cTn id="2" dur="indefinite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igh res image stop sign">
            <a:extLst>
              <a:ext uri="{FF2B5EF4-FFF2-40B4-BE49-F238E27FC236}">
                <a16:creationId xmlns:a16="http://schemas.microsoft.com/office/drawing/2014/main" id="{92583DB1-A744-41E7-AAB3-F3FA68F60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478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624797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But, it’s not for everyone!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Let me explain.</a:t>
            </a:r>
          </a:p>
        </p:txBody>
      </p:sp>
    </p:spTree>
    <p:extLst>
      <p:ext uri="{BB962C8B-B14F-4D97-AF65-F5344CB8AC3E}">
        <p14:creationId xmlns:p14="http://schemas.microsoft.com/office/powerpoint/2010/main" val="3046238999"/>
      </p:ext>
    </p:extLst>
  </p:cSld>
  <p:clrMapOvr>
    <a:masterClrMapping/>
  </p:clrMapOvr>
  <p:transition spd="med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19812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If you own a run down house that needs to be rehabbed or simply outdated our offer will likely be all…CASH.</a:t>
            </a:r>
          </a:p>
        </p:txBody>
      </p:sp>
    </p:spTree>
    <p:extLst>
      <p:ext uri="{BB962C8B-B14F-4D97-AF65-F5344CB8AC3E}">
        <p14:creationId xmlns:p14="http://schemas.microsoft.com/office/powerpoint/2010/main" val="3420862495"/>
      </p:ext>
    </p:extLst>
  </p:cSld>
  <p:clrMapOvr>
    <a:masterClrMapping/>
  </p:clrMapOvr>
  <p:transition spd="med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610729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We simply agree on a price and you get a check in a few days.</a:t>
            </a:r>
          </a:p>
        </p:txBody>
      </p:sp>
    </p:spTree>
    <p:extLst>
      <p:ext uri="{BB962C8B-B14F-4D97-AF65-F5344CB8AC3E}">
        <p14:creationId xmlns:p14="http://schemas.microsoft.com/office/powerpoint/2010/main" val="1941525987"/>
      </p:ext>
    </p:extLst>
  </p:cSld>
  <p:clrMapOvr>
    <a:masterClrMapping/>
  </p:clrMapOvr>
  <p:transition spd="med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4384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If you own a home that needs little or no work and has an underlying loan…</a:t>
            </a:r>
          </a:p>
        </p:txBody>
      </p:sp>
    </p:spTree>
    <p:extLst>
      <p:ext uri="{BB962C8B-B14F-4D97-AF65-F5344CB8AC3E}">
        <p14:creationId xmlns:p14="http://schemas.microsoft.com/office/powerpoint/2010/main" val="1220529010"/>
      </p:ext>
    </p:extLst>
  </p:cSld>
  <p:clrMapOvr>
    <a:masterClrMapping/>
  </p:clrMapOvr>
  <p:transition spd="med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219200"/>
            <a:ext cx="8001000" cy="8382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tx1"/>
                </a:solidFill>
              </a:rPr>
              <a:t>There’s 2 ways we can buy it depending on the repairs and your equity.</a:t>
            </a: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1.	It may be all cash.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2.	It may be on terms. I’ll explain 	in a minute. </a:t>
            </a:r>
          </a:p>
        </p:txBody>
      </p:sp>
    </p:spTree>
    <p:extLst>
      <p:ext uri="{BB962C8B-B14F-4D97-AF65-F5344CB8AC3E}">
        <p14:creationId xmlns:p14="http://schemas.microsoft.com/office/powerpoint/2010/main" val="2532189044"/>
      </p:ext>
    </p:extLst>
  </p:cSld>
  <p:clrMapOvr>
    <a:masterClrMapping/>
  </p:clrMapOvr>
  <p:transition spd="med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17526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If you own a beautiful house needing little or nothing and you’re asking full retail price.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There’s only one way we will buy…TERMS.</a:t>
            </a:r>
          </a:p>
        </p:txBody>
      </p:sp>
    </p:spTree>
    <p:extLst>
      <p:ext uri="{BB962C8B-B14F-4D97-AF65-F5344CB8AC3E}">
        <p14:creationId xmlns:p14="http://schemas.microsoft.com/office/powerpoint/2010/main" val="3526884948"/>
      </p:ext>
    </p:extLst>
  </p:cSld>
  <p:clrMapOvr>
    <a:masterClrMapping/>
  </p:clrMapOvr>
  <p:transition spd="med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12192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What do you mean, TERMS?</a:t>
            </a: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That means we agree on a price after seeing the house along with a term and one of two things happen.</a:t>
            </a:r>
          </a:p>
        </p:txBody>
      </p:sp>
    </p:spTree>
    <p:extLst>
      <p:ext uri="{BB962C8B-B14F-4D97-AF65-F5344CB8AC3E}">
        <p14:creationId xmlns:p14="http://schemas.microsoft.com/office/powerpoint/2010/main" val="1458098695"/>
      </p:ext>
    </p:extLst>
  </p:cSld>
  <p:clrMapOvr>
    <a:masterClrMapping/>
  </p:clrMapOvr>
  <p:transition spd="med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16764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If you have an underlying loan with a payment…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we will make that payment until you get cashed out on a term agreed by both parties. </a:t>
            </a:r>
          </a:p>
        </p:txBody>
      </p:sp>
    </p:spTree>
    <p:extLst>
      <p:ext uri="{BB962C8B-B14F-4D97-AF65-F5344CB8AC3E}">
        <p14:creationId xmlns:p14="http://schemas.microsoft.com/office/powerpoint/2010/main" val="4266488809"/>
      </p:ext>
    </p:extLst>
  </p:cSld>
  <p:clrMapOvr>
    <a:masterClrMapping/>
  </p:clrMapOvr>
  <p:transition spd="med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5908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You get instant debt relief and your house sold fast. </a:t>
            </a:r>
          </a:p>
        </p:txBody>
      </p:sp>
    </p:spTree>
    <p:extLst>
      <p:ext uri="{BB962C8B-B14F-4D97-AF65-F5344CB8AC3E}">
        <p14:creationId xmlns:p14="http://schemas.microsoft.com/office/powerpoint/2010/main" val="335887370"/>
      </p:ext>
    </p:extLst>
  </p:cSld>
  <p:clrMapOvr>
    <a:masterClrMapping/>
  </p:clrMapOvr>
  <p:transition spd="med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18288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In this case, which is 75% of the time, some sellers have little equity above the loan and some have a lot. </a:t>
            </a:r>
          </a:p>
        </p:txBody>
      </p:sp>
    </p:spTree>
    <p:extLst>
      <p:ext uri="{BB962C8B-B14F-4D97-AF65-F5344CB8AC3E}">
        <p14:creationId xmlns:p14="http://schemas.microsoft.com/office/powerpoint/2010/main" val="4271942589"/>
      </p:ext>
    </p:extLst>
  </p:cSld>
  <p:clrMapOvr>
    <a:masterClrMapping/>
  </p:clrMapOvr>
  <p:transition spd="med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0574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If you’re about to list or sell your house, or even if you have already listed it, watch this video before you do anything else. </a:t>
            </a:r>
          </a:p>
        </p:txBody>
      </p:sp>
    </p:spTree>
    <p:extLst>
      <p:ext uri="{BB962C8B-B14F-4D97-AF65-F5344CB8AC3E}">
        <p14:creationId xmlns:p14="http://schemas.microsoft.com/office/powerpoint/2010/main" val="1942839851"/>
      </p:ext>
    </p:extLst>
  </p:cSld>
  <p:clrMapOvr>
    <a:masterClrMapping/>
  </p:clrMapOvr>
  <p:transition spd="med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3622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You’ll get all your equity in cash, but it will not be at the time we close.</a:t>
            </a:r>
          </a:p>
        </p:txBody>
      </p:sp>
    </p:spTree>
    <p:extLst>
      <p:ext uri="{BB962C8B-B14F-4D97-AF65-F5344CB8AC3E}">
        <p14:creationId xmlns:p14="http://schemas.microsoft.com/office/powerpoint/2010/main" val="1179403635"/>
      </p:ext>
    </p:extLst>
  </p:cSld>
  <p:clrMapOvr>
    <a:masterClrMapping/>
  </p:clrMapOvr>
  <p:transition spd="med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15240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Free and clear houses have no loan, so the seller gets a monthly payment until cashed out.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This is preferred by many sellers who’d rather have the stable income. </a:t>
            </a:r>
          </a:p>
        </p:txBody>
      </p:sp>
    </p:spTree>
    <p:extLst>
      <p:ext uri="{BB962C8B-B14F-4D97-AF65-F5344CB8AC3E}">
        <p14:creationId xmlns:p14="http://schemas.microsoft.com/office/powerpoint/2010/main" val="114642513"/>
      </p:ext>
    </p:extLst>
  </p:cSld>
  <p:clrMapOvr>
    <a:masterClrMapping/>
  </p:clrMapOvr>
  <p:transition spd="med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1336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Everything is negotiable and case by case, as well as built to satisfy seller and buyer requirements. </a:t>
            </a:r>
          </a:p>
        </p:txBody>
      </p:sp>
    </p:spTree>
    <p:extLst>
      <p:ext uri="{BB962C8B-B14F-4D97-AF65-F5344CB8AC3E}">
        <p14:creationId xmlns:p14="http://schemas.microsoft.com/office/powerpoint/2010/main" val="2659538467"/>
      </p:ext>
    </p:extLst>
  </p:cSld>
  <p:clrMapOvr>
    <a:masterClrMapping/>
  </p:clrMapOvr>
  <p:transition spd="med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601351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You’ll know within minutes of your first contact if we’re a match. </a:t>
            </a:r>
          </a:p>
        </p:txBody>
      </p:sp>
    </p:spTree>
    <p:extLst>
      <p:ext uri="{BB962C8B-B14F-4D97-AF65-F5344CB8AC3E}">
        <p14:creationId xmlns:p14="http://schemas.microsoft.com/office/powerpoint/2010/main" val="3855137164"/>
      </p:ext>
    </p:extLst>
  </p:cSld>
  <p:clrMapOvr>
    <a:masterClrMapping/>
  </p:clrMapOvr>
  <p:transition spd="med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601351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More reasons to consider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TERMS.</a:t>
            </a:r>
          </a:p>
        </p:txBody>
      </p:sp>
    </p:spTree>
    <p:extLst>
      <p:ext uri="{BB962C8B-B14F-4D97-AF65-F5344CB8AC3E}">
        <p14:creationId xmlns:p14="http://schemas.microsoft.com/office/powerpoint/2010/main" val="3426271258"/>
      </p:ext>
    </p:extLst>
  </p:cSld>
  <p:clrMapOvr>
    <a:masterClrMapping/>
  </p:clrMapOvr>
  <p:transition spd="med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601351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No home inspection.</a:t>
            </a:r>
          </a:p>
        </p:txBody>
      </p:sp>
    </p:spTree>
    <p:extLst>
      <p:ext uri="{BB962C8B-B14F-4D97-AF65-F5344CB8AC3E}">
        <p14:creationId xmlns:p14="http://schemas.microsoft.com/office/powerpoint/2010/main" val="1288570782"/>
      </p:ext>
    </p:extLst>
  </p:cSld>
  <p:clrMapOvr>
    <a:masterClrMapping/>
  </p:clrMapOvr>
  <p:transition spd="med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19812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Many homeowners don’t realize how costly the results of a home inspection can be until it’s their house getting inspected. </a:t>
            </a:r>
          </a:p>
        </p:txBody>
      </p:sp>
    </p:spTree>
    <p:extLst>
      <p:ext uri="{BB962C8B-B14F-4D97-AF65-F5344CB8AC3E}">
        <p14:creationId xmlns:p14="http://schemas.microsoft.com/office/powerpoint/2010/main" val="1575937840"/>
      </p:ext>
    </p:extLst>
  </p:cSld>
  <p:clrMapOvr>
    <a:masterClrMapping/>
  </p:clrMapOvr>
  <p:transition spd="med">
    <p:cov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17526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Many sales are lost from this alone because the homeowner can’t afford the repairs and the buyers lender won’t close until they are done.</a:t>
            </a:r>
          </a:p>
        </p:txBody>
      </p:sp>
    </p:spTree>
    <p:extLst>
      <p:ext uri="{BB962C8B-B14F-4D97-AF65-F5344CB8AC3E}">
        <p14:creationId xmlns:p14="http://schemas.microsoft.com/office/powerpoint/2010/main" val="3370528848"/>
      </p:ext>
    </p:extLst>
  </p:cSld>
  <p:clrMapOvr>
    <a:masterClrMapping/>
  </p:clrMapOvr>
  <p:transition spd="med">
    <p:cov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18288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No appraisal needed!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This alone can take weeks and the results have killed may sales.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The </a:t>
            </a:r>
            <a:r>
              <a:rPr lang="en-US" sz="4000" dirty="0" err="1">
                <a:solidFill>
                  <a:schemeClr val="tx1"/>
                </a:solidFill>
              </a:rPr>
              <a:t>zestimate</a:t>
            </a:r>
            <a:r>
              <a:rPr lang="en-US" sz="4000" dirty="0">
                <a:solidFill>
                  <a:schemeClr val="tx1"/>
                </a:solidFill>
              </a:rPr>
              <a:t> on Zillow is not the value of your home. </a:t>
            </a:r>
          </a:p>
        </p:txBody>
      </p:sp>
    </p:spTree>
    <p:extLst>
      <p:ext uri="{BB962C8B-B14F-4D97-AF65-F5344CB8AC3E}">
        <p14:creationId xmlns:p14="http://schemas.microsoft.com/office/powerpoint/2010/main" val="2635863899"/>
      </p:ext>
    </p:extLst>
  </p:cSld>
  <p:clrMapOvr>
    <a:masterClrMapping/>
  </p:clrMapOvr>
  <p:transition spd="med">
    <p:cov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19812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No more showings!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No strangers tramping through the house or precious time spent getting it spic and span. </a:t>
            </a:r>
          </a:p>
        </p:txBody>
      </p:sp>
    </p:spTree>
    <p:extLst>
      <p:ext uri="{BB962C8B-B14F-4D97-AF65-F5344CB8AC3E}">
        <p14:creationId xmlns:p14="http://schemas.microsoft.com/office/powerpoint/2010/main" val="574784513"/>
      </p:ext>
    </p:extLst>
  </p:cSld>
  <p:clrMapOvr>
    <a:masterClrMapping/>
  </p:clrMapOvr>
  <p:transition spd="med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17526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What you’re about to see may change the way you sell, and save you thousands in commission, closing costs, payments and other expenses getting your house sold. </a:t>
            </a:r>
          </a:p>
        </p:txBody>
      </p:sp>
    </p:spTree>
    <p:extLst>
      <p:ext uri="{BB962C8B-B14F-4D97-AF65-F5344CB8AC3E}">
        <p14:creationId xmlns:p14="http://schemas.microsoft.com/office/powerpoint/2010/main" val="3159463618"/>
      </p:ext>
    </p:extLst>
  </p:cSld>
  <p:clrMapOvr>
    <a:masterClrMapping/>
  </p:clrMapOvr>
  <p:transition spd="med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2860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You’ll sell as is, regardless of any maintenance or repairs needed from minor to major. </a:t>
            </a:r>
          </a:p>
        </p:txBody>
      </p:sp>
    </p:spTree>
    <p:extLst>
      <p:ext uri="{BB962C8B-B14F-4D97-AF65-F5344CB8AC3E}">
        <p14:creationId xmlns:p14="http://schemas.microsoft.com/office/powerpoint/2010/main" val="2744077387"/>
      </p:ext>
    </p:extLst>
  </p:cSld>
  <p:clrMapOvr>
    <a:masterClrMapping/>
  </p:clrMapOvr>
  <p:transition spd="med">
    <p:cove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2860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Any price range from starter homes to estates in any area in town and elsewhere.  </a:t>
            </a:r>
          </a:p>
        </p:txBody>
      </p:sp>
    </p:spTree>
    <p:extLst>
      <p:ext uri="{BB962C8B-B14F-4D97-AF65-F5344CB8AC3E}">
        <p14:creationId xmlns:p14="http://schemas.microsoft.com/office/powerpoint/2010/main" val="2115197989"/>
      </p:ext>
    </p:extLst>
  </p:cSld>
  <p:clrMapOvr>
    <a:masterClrMapping/>
  </p:clrMapOvr>
  <p:transition spd="med">
    <p:cov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19812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All closings are done with a local attorney in a professional and confidential manner. 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No cost to you. </a:t>
            </a:r>
          </a:p>
        </p:txBody>
      </p:sp>
    </p:spTree>
    <p:extLst>
      <p:ext uri="{BB962C8B-B14F-4D97-AF65-F5344CB8AC3E}">
        <p14:creationId xmlns:p14="http://schemas.microsoft.com/office/powerpoint/2010/main" val="151646241"/>
      </p:ext>
    </p:extLst>
  </p:cSld>
  <p:clrMapOvr>
    <a:masterClrMapping/>
  </p:clrMapOvr>
  <p:transition spd="med">
    <p:cov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219200"/>
            <a:ext cx="8001000" cy="838200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Char char="ü"/>
            </a:pPr>
            <a:r>
              <a:rPr lang="en-US" sz="3000" dirty="0">
                <a:solidFill>
                  <a:schemeClr val="tx1"/>
                </a:solidFill>
              </a:rPr>
              <a:t>Any seller who wants a fast, easy exit at no cost. </a:t>
            </a:r>
            <a:br>
              <a:rPr lang="en-US" sz="3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Who is this for?</a:t>
            </a:r>
            <a:br>
              <a:rPr lang="en-US" sz="4000" kern="0" dirty="0">
                <a:solidFill>
                  <a:schemeClr val="tx1"/>
                </a:solidFill>
              </a:rPr>
            </a:br>
            <a:br>
              <a:rPr lang="en-US" sz="4000" kern="0" dirty="0">
                <a:solidFill>
                  <a:schemeClr val="tx1"/>
                </a:solidFill>
              </a:rPr>
            </a:br>
            <a:br>
              <a:rPr lang="en-US" sz="4000" kern="0" dirty="0">
                <a:solidFill>
                  <a:schemeClr val="tx1"/>
                </a:solidFill>
              </a:rPr>
            </a:br>
            <a:r>
              <a:rPr lang="en-US" sz="4000" kern="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BD991A4-FE01-4543-A610-E4BD93712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2590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571500" indent="-571500" eaLnBrk="1" hangingPunct="1">
              <a:buFont typeface="Wingdings" panose="05000000000000000000" pitchFamily="2" charset="2"/>
              <a:buChar char="ü"/>
            </a:pPr>
            <a:r>
              <a:rPr lang="en-US" sz="3000" kern="0" dirty="0">
                <a:solidFill>
                  <a:schemeClr val="tx1"/>
                </a:solidFill>
              </a:rPr>
              <a:t>Any seller that wants to save thousands on commission, closing costs, inspections and other costly entanglements. </a:t>
            </a:r>
            <a:br>
              <a:rPr lang="en-US" sz="3500" kern="0" dirty="0">
                <a:solidFill>
                  <a:schemeClr val="tx1"/>
                </a:solidFill>
              </a:rPr>
            </a:br>
            <a:br>
              <a:rPr lang="en-US" sz="4000" kern="0" dirty="0">
                <a:solidFill>
                  <a:schemeClr val="tx1"/>
                </a:solidFill>
              </a:rPr>
            </a:br>
            <a:r>
              <a:rPr lang="en-US" sz="4000" kern="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2753DE4-83ED-404D-8D8A-94B263A00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43815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571500" indent="-571500" eaLnBrk="1" hangingPunct="1">
              <a:buFont typeface="Wingdings" panose="05000000000000000000" pitchFamily="2" charset="2"/>
              <a:buChar char="ü"/>
            </a:pPr>
            <a:r>
              <a:rPr lang="en-US" sz="3000" kern="0" dirty="0">
                <a:solidFill>
                  <a:schemeClr val="tx1"/>
                </a:solidFill>
              </a:rPr>
              <a:t>Any seller tired of Realtors calling, endless calls from buyers and investors trying to steal their house. </a:t>
            </a:r>
            <a:br>
              <a:rPr lang="en-US" sz="3500" kern="0" dirty="0">
                <a:solidFill>
                  <a:schemeClr val="tx1"/>
                </a:solidFill>
              </a:rPr>
            </a:br>
            <a:br>
              <a:rPr lang="en-US" sz="4000" kern="0" dirty="0">
                <a:solidFill>
                  <a:schemeClr val="tx1"/>
                </a:solidFill>
              </a:rPr>
            </a:br>
            <a:r>
              <a:rPr lang="en-US" sz="4000" kern="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0141756"/>
      </p:ext>
    </p:extLst>
  </p:cSld>
  <p:clrMapOvr>
    <a:masterClrMapping/>
  </p:clrMapOvr>
  <p:transition spd="med">
    <p:cove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676400"/>
            <a:ext cx="8001000" cy="838200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Char char="ü"/>
            </a:pPr>
            <a:r>
              <a:rPr lang="en-US" sz="3000" dirty="0">
                <a:solidFill>
                  <a:schemeClr val="tx1"/>
                </a:solidFill>
              </a:rPr>
              <a:t>Any seller who must have all their cash from the sale immediately to buy another home or any other reason. </a:t>
            </a:r>
            <a:br>
              <a:rPr lang="en-US" sz="3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685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Who is it not for?</a:t>
            </a:r>
            <a:br>
              <a:rPr lang="en-US" sz="4000" kern="0" dirty="0">
                <a:solidFill>
                  <a:schemeClr val="tx1"/>
                </a:solidFill>
              </a:rPr>
            </a:br>
            <a:br>
              <a:rPr lang="en-US" sz="4000" kern="0" dirty="0">
                <a:solidFill>
                  <a:schemeClr val="tx1"/>
                </a:solidFill>
              </a:rPr>
            </a:br>
            <a:br>
              <a:rPr lang="en-US" sz="4000" kern="0" dirty="0">
                <a:solidFill>
                  <a:schemeClr val="tx1"/>
                </a:solidFill>
              </a:rPr>
            </a:br>
            <a:r>
              <a:rPr lang="en-US" sz="4000" kern="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9291844"/>
      </p:ext>
    </p:extLst>
  </p:cSld>
  <p:clrMapOvr>
    <a:masterClrMapping/>
  </p:clrMapOvr>
  <p:transition spd="med">
    <p:cov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20574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We can pay full price, but, not if it’s all cash today. </a:t>
            </a:r>
          </a:p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You’ll get cash, but, on a delayed cash out.</a:t>
            </a:r>
            <a:br>
              <a:rPr lang="en-US" sz="4000" kern="0" dirty="0">
                <a:solidFill>
                  <a:schemeClr val="tx1"/>
                </a:solidFill>
              </a:rPr>
            </a:br>
            <a:r>
              <a:rPr lang="en-US" sz="4000" kern="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1122901"/>
      </p:ext>
    </p:extLst>
  </p:cSld>
  <p:clrMapOvr>
    <a:masterClrMapping/>
  </p:clrMapOvr>
  <p:transition spd="med">
    <p:cove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20574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If you prefer not to sell until you get cashed out, we may lease with an option to buy. This will get you most of the benefits we discussed. </a:t>
            </a:r>
            <a:br>
              <a:rPr lang="en-US" sz="4000" kern="0" dirty="0">
                <a:solidFill>
                  <a:schemeClr val="tx1"/>
                </a:solidFill>
              </a:rPr>
            </a:br>
            <a:r>
              <a:rPr lang="en-US" sz="4000" kern="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5999231"/>
      </p:ext>
    </p:extLst>
  </p:cSld>
  <p:clrMapOvr>
    <a:masterClrMapping/>
  </p:clrMapOvr>
  <p:transition spd="med">
    <p:cov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27432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Here’s some frequent questions. </a:t>
            </a:r>
            <a:br>
              <a:rPr lang="en-US" sz="4000" kern="0" dirty="0">
                <a:solidFill>
                  <a:schemeClr val="tx1"/>
                </a:solidFill>
              </a:rPr>
            </a:br>
            <a:r>
              <a:rPr lang="en-US" sz="4000" kern="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8030576"/>
      </p:ext>
    </p:extLst>
  </p:cSld>
  <p:clrMapOvr>
    <a:masterClrMapping/>
  </p:clrMapOvr>
  <p:transition spd="med">
    <p:cove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1447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Q:	Why don’t I just list with a 	Realtor?</a:t>
            </a:r>
          </a:p>
          <a:p>
            <a:pPr eaLnBrk="1" hangingPunct="1"/>
            <a:endParaRPr lang="en-US" sz="4000" kern="0" dirty="0">
              <a:solidFill>
                <a:schemeClr val="tx1"/>
              </a:solidFill>
            </a:endParaRPr>
          </a:p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A:	You certainly can and many   	sellers do without knowing 	their options. </a:t>
            </a:r>
          </a:p>
        </p:txBody>
      </p:sp>
    </p:spTree>
    <p:extLst>
      <p:ext uri="{BB962C8B-B14F-4D97-AF65-F5344CB8AC3E}">
        <p14:creationId xmlns:p14="http://schemas.microsoft.com/office/powerpoint/2010/main" val="474841560"/>
      </p:ext>
    </p:extLst>
  </p:cSld>
  <p:clrMapOvr>
    <a:masterClrMapping/>
  </p:clrMapOvr>
  <p:transition spd="med">
    <p:cove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334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Let’s look at the cost first.</a:t>
            </a:r>
          </a:p>
          <a:p>
            <a:pPr algn="ctr" eaLnBrk="1" hangingPunct="1"/>
            <a:endParaRPr lang="en-US" sz="4000" kern="0" dirty="0">
              <a:solidFill>
                <a:schemeClr val="tx1"/>
              </a:solidFill>
            </a:endParaRPr>
          </a:p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  </a:t>
            </a:r>
            <a:r>
              <a:rPr lang="en-US" sz="3500" kern="0" dirty="0">
                <a:solidFill>
                  <a:schemeClr val="tx1"/>
                </a:solidFill>
              </a:rPr>
              <a:t>$500,000	 Asking Price</a:t>
            </a:r>
          </a:p>
          <a:p>
            <a:pPr eaLnBrk="1" hangingPunct="1"/>
            <a:r>
              <a:rPr lang="en-US" sz="3500" kern="0" dirty="0">
                <a:solidFill>
                  <a:schemeClr val="tx1"/>
                </a:solidFill>
              </a:rPr>
              <a:t>- $480,000     Sales Price</a:t>
            </a:r>
          </a:p>
          <a:p>
            <a:pPr eaLnBrk="1" hangingPunct="1"/>
            <a:r>
              <a:rPr lang="en-US" sz="3500" kern="0" dirty="0">
                <a:solidFill>
                  <a:schemeClr val="tx1"/>
                </a:solidFill>
              </a:rPr>
              <a:t>- $  28,400	Commission</a:t>
            </a:r>
          </a:p>
          <a:p>
            <a:pPr eaLnBrk="1" hangingPunct="1"/>
            <a:r>
              <a:rPr lang="en-US" sz="3500" kern="0" dirty="0">
                <a:solidFill>
                  <a:schemeClr val="tx1"/>
                </a:solidFill>
              </a:rPr>
              <a:t>- $10k -$15k  Sellers Closing Costs	</a:t>
            </a:r>
          </a:p>
          <a:p>
            <a:pPr eaLnBrk="1" hangingPunct="1"/>
            <a:r>
              <a:rPr lang="en-US" sz="3500" kern="0" dirty="0">
                <a:solidFill>
                  <a:schemeClr val="tx1"/>
                </a:solidFill>
              </a:rPr>
              <a:t>- </a:t>
            </a:r>
            <a:r>
              <a:rPr lang="en-US" sz="3000" kern="0" dirty="0">
                <a:solidFill>
                  <a:schemeClr val="tx1"/>
                </a:solidFill>
              </a:rPr>
              <a:t>Payments you make while waiting 3-6 </a:t>
            </a:r>
            <a:r>
              <a:rPr lang="en-US" sz="3000" kern="0" dirty="0" err="1">
                <a:solidFill>
                  <a:schemeClr val="tx1"/>
                </a:solidFill>
              </a:rPr>
              <a:t>mths</a:t>
            </a:r>
            <a:r>
              <a:rPr lang="en-US" sz="3000" kern="0" dirty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- </a:t>
            </a:r>
            <a:r>
              <a:rPr lang="en-US" sz="3500" kern="0" dirty="0">
                <a:solidFill>
                  <a:schemeClr val="tx1"/>
                </a:solidFill>
              </a:rPr>
              <a:t>Repairs you make</a:t>
            </a:r>
          </a:p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		</a:t>
            </a:r>
          </a:p>
          <a:p>
            <a:pPr eaLnBrk="1" hangingPunct="1"/>
            <a:endParaRPr lang="en-US" sz="4000" kern="0" dirty="0">
              <a:solidFill>
                <a:schemeClr val="tx1"/>
              </a:solidFill>
            </a:endParaRPr>
          </a:p>
          <a:p>
            <a:pPr eaLnBrk="1" hangingPunct="1"/>
            <a:endParaRPr lang="en-US" sz="40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078127"/>
      </p:ext>
    </p:extLst>
  </p:cSld>
  <p:clrMapOvr>
    <a:masterClrMapping/>
  </p:clrMapOvr>
  <p:transition spd="med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19812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You’ll get FULL PRICE for your house if in good condition and a good cash price if it needs renovation.</a:t>
            </a:r>
          </a:p>
        </p:txBody>
      </p:sp>
    </p:spTree>
    <p:extLst>
      <p:ext uri="{BB962C8B-B14F-4D97-AF65-F5344CB8AC3E}">
        <p14:creationId xmlns:p14="http://schemas.microsoft.com/office/powerpoint/2010/main" val="1939253535"/>
      </p:ext>
    </p:extLst>
  </p:cSld>
  <p:clrMapOvr>
    <a:masterClrMapping/>
  </p:clrMapOvr>
  <p:transition spd="med">
    <p:cover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86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You’re net will likely be less than $435,000 on a $480,000 sale, $500,000 asking. </a:t>
            </a:r>
            <a:endParaRPr lang="en-US" sz="3500" kern="0" dirty="0">
              <a:solidFill>
                <a:schemeClr val="tx1"/>
              </a:solidFill>
            </a:endParaRPr>
          </a:p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		</a:t>
            </a:r>
          </a:p>
          <a:p>
            <a:pPr eaLnBrk="1" hangingPunct="1"/>
            <a:endParaRPr lang="en-US" sz="4000" kern="0" dirty="0">
              <a:solidFill>
                <a:schemeClr val="tx1"/>
              </a:solidFill>
            </a:endParaRPr>
          </a:p>
          <a:p>
            <a:pPr eaLnBrk="1" hangingPunct="1"/>
            <a:endParaRPr lang="en-US" sz="40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00359"/>
      </p:ext>
    </p:extLst>
  </p:cSld>
  <p:clrMapOvr>
    <a:masterClrMapping/>
  </p:clrMapOvr>
  <p:transition spd="med">
    <p:cove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5146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You don’t know when or if it will sell or for how much. </a:t>
            </a:r>
          </a:p>
          <a:p>
            <a:pPr eaLnBrk="1" hangingPunct="1"/>
            <a:endParaRPr lang="en-US" sz="4000" kern="0" dirty="0">
              <a:solidFill>
                <a:schemeClr val="tx1"/>
              </a:solidFill>
            </a:endParaRPr>
          </a:p>
          <a:p>
            <a:pPr eaLnBrk="1" hangingPunct="1"/>
            <a:endParaRPr lang="en-US" sz="40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051214"/>
      </p:ext>
    </p:extLst>
  </p:cSld>
  <p:clrMapOvr>
    <a:masterClrMapping/>
  </p:clrMapOvr>
  <p:transition spd="med">
    <p:cove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1447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Q:   Do I get any money now?</a:t>
            </a:r>
          </a:p>
          <a:p>
            <a:pPr eaLnBrk="1" hangingPunct="1"/>
            <a:endParaRPr lang="en-US" sz="4000" kern="0" dirty="0">
              <a:solidFill>
                <a:schemeClr val="tx1"/>
              </a:solidFill>
            </a:endParaRPr>
          </a:p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A:	Some will and some won’t. It 	depends on condition and 	equity and your needs.</a:t>
            </a:r>
          </a:p>
        </p:txBody>
      </p:sp>
    </p:spTree>
    <p:extLst>
      <p:ext uri="{BB962C8B-B14F-4D97-AF65-F5344CB8AC3E}">
        <p14:creationId xmlns:p14="http://schemas.microsoft.com/office/powerpoint/2010/main" val="1746501431"/>
      </p:ext>
    </p:extLst>
  </p:cSld>
  <p:clrMapOvr>
    <a:masterClrMapping/>
  </p:clrMapOvr>
  <p:transition spd="med">
    <p:cove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1447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Q:   What if it needs repairs?</a:t>
            </a:r>
          </a:p>
          <a:p>
            <a:pPr eaLnBrk="1" hangingPunct="1"/>
            <a:endParaRPr lang="en-US" sz="4000" kern="0" dirty="0">
              <a:solidFill>
                <a:schemeClr val="tx1"/>
              </a:solidFill>
            </a:endParaRPr>
          </a:p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A:	Our problem, not yours.</a:t>
            </a:r>
          </a:p>
        </p:txBody>
      </p:sp>
    </p:spTree>
    <p:extLst>
      <p:ext uri="{BB962C8B-B14F-4D97-AF65-F5344CB8AC3E}">
        <p14:creationId xmlns:p14="http://schemas.microsoft.com/office/powerpoint/2010/main" val="52364340"/>
      </p:ext>
    </p:extLst>
  </p:cSld>
  <p:clrMapOvr>
    <a:masterClrMapping/>
  </p:clrMapOvr>
  <p:transition spd="med">
    <p:cov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1447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Q:   What if it’s listed?</a:t>
            </a:r>
          </a:p>
          <a:p>
            <a:pPr eaLnBrk="1" hangingPunct="1"/>
            <a:endParaRPr lang="en-US" sz="4000" kern="0" dirty="0">
              <a:solidFill>
                <a:schemeClr val="tx1"/>
              </a:solidFill>
            </a:endParaRPr>
          </a:p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A:	Let us get some information 	and we’ll either pay the 	commission or be available 	when it expires.</a:t>
            </a:r>
          </a:p>
        </p:txBody>
      </p:sp>
    </p:spTree>
    <p:extLst>
      <p:ext uri="{BB962C8B-B14F-4D97-AF65-F5344CB8AC3E}">
        <p14:creationId xmlns:p14="http://schemas.microsoft.com/office/powerpoint/2010/main" val="3705317050"/>
      </p:ext>
    </p:extLst>
  </p:cSld>
  <p:clrMapOvr>
    <a:masterClrMapping/>
  </p:clrMapOvr>
  <p:transition spd="med">
    <p:cove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1447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Q:   How fast can you close?</a:t>
            </a:r>
          </a:p>
          <a:p>
            <a:pPr eaLnBrk="1" hangingPunct="1"/>
            <a:endParaRPr lang="en-US" sz="4000" kern="0" dirty="0">
              <a:solidFill>
                <a:schemeClr val="tx1"/>
              </a:solidFill>
            </a:endParaRPr>
          </a:p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A:	3 days or when you’re ready.</a:t>
            </a:r>
          </a:p>
        </p:txBody>
      </p:sp>
    </p:spTree>
    <p:extLst>
      <p:ext uri="{BB962C8B-B14F-4D97-AF65-F5344CB8AC3E}">
        <p14:creationId xmlns:p14="http://schemas.microsoft.com/office/powerpoint/2010/main" val="3483794484"/>
      </p:ext>
    </p:extLst>
  </p:cSld>
  <p:clrMapOvr>
    <a:masterClrMapping/>
  </p:clrMapOvr>
  <p:transition spd="med">
    <p:cove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1447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Q:   Do you charge any fees?</a:t>
            </a:r>
          </a:p>
          <a:p>
            <a:pPr eaLnBrk="1" hangingPunct="1"/>
            <a:endParaRPr lang="en-US" sz="4000" kern="0" dirty="0">
              <a:solidFill>
                <a:schemeClr val="tx1"/>
              </a:solidFill>
            </a:endParaRPr>
          </a:p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A:	You’ll never pay us a dime.</a:t>
            </a:r>
          </a:p>
        </p:txBody>
      </p:sp>
    </p:spTree>
    <p:extLst>
      <p:ext uri="{BB962C8B-B14F-4D97-AF65-F5344CB8AC3E}">
        <p14:creationId xmlns:p14="http://schemas.microsoft.com/office/powerpoint/2010/main" val="3309023544"/>
      </p:ext>
    </p:extLst>
  </p:cSld>
  <p:clrMapOvr>
    <a:masterClrMapping/>
  </p:clrMapOvr>
  <p:transition spd="med">
    <p:cover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1447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Q:   What if I have a problem 	tenant?</a:t>
            </a:r>
          </a:p>
          <a:p>
            <a:pPr eaLnBrk="1" hangingPunct="1"/>
            <a:endParaRPr lang="en-US" sz="4000" kern="0" dirty="0">
              <a:solidFill>
                <a:schemeClr val="tx1"/>
              </a:solidFill>
            </a:endParaRPr>
          </a:p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A:	We’ll buy it and handle the 	tenant.</a:t>
            </a:r>
          </a:p>
        </p:txBody>
      </p:sp>
    </p:spTree>
    <p:extLst>
      <p:ext uri="{BB962C8B-B14F-4D97-AF65-F5344CB8AC3E}">
        <p14:creationId xmlns:p14="http://schemas.microsoft.com/office/powerpoint/2010/main" val="1427469681"/>
      </p:ext>
    </p:extLst>
  </p:cSld>
  <p:clrMapOvr>
    <a:masterClrMapping/>
  </p:clrMapOvr>
  <p:transition spd="med">
    <p:cove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914400"/>
            <a:ext cx="845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Q:   Who are you?</a:t>
            </a:r>
          </a:p>
          <a:p>
            <a:pPr eaLnBrk="1" hangingPunct="1"/>
            <a:endParaRPr lang="en-US" sz="4000" kern="0" dirty="0">
              <a:solidFill>
                <a:schemeClr val="tx1"/>
              </a:solidFill>
            </a:endParaRPr>
          </a:p>
          <a:p>
            <a:pPr eaLnBrk="1" hangingPunct="1"/>
            <a:r>
              <a:rPr lang="en-US" sz="4000" kern="0" dirty="0">
                <a:solidFill>
                  <a:schemeClr val="tx1"/>
                </a:solidFill>
              </a:rPr>
              <a:t>A:	</a:t>
            </a:r>
            <a:r>
              <a:rPr lang="en-US" sz="3700" kern="0" dirty="0">
                <a:solidFill>
                  <a:schemeClr val="tx1"/>
                </a:solidFill>
              </a:rPr>
              <a:t>This video was created to 	acquaint 	you with a local investor in your 	area who buys houses as we 	discussed here. The link enclosed 	will put you in touch with him/her to 	get acquainted and start a 	relationship.</a:t>
            </a:r>
          </a:p>
        </p:txBody>
      </p:sp>
    </p:spTree>
    <p:extLst>
      <p:ext uri="{BB962C8B-B14F-4D97-AF65-F5344CB8AC3E}">
        <p14:creationId xmlns:p14="http://schemas.microsoft.com/office/powerpoint/2010/main" val="3108078268"/>
      </p:ext>
    </p:extLst>
  </p:cSld>
  <p:clrMapOvr>
    <a:masterClrMapping/>
  </p:clrMapOvr>
  <p:transition spd="med">
    <p:cover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2209800"/>
            <a:ext cx="845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You’ll be dealing with a small business owner who buys houses as a full time or part time business. </a:t>
            </a:r>
            <a:endParaRPr lang="en-US" sz="37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68829"/>
      </p:ext>
    </p:extLst>
  </p:cSld>
  <p:clrMapOvr>
    <a:masterClrMapping/>
  </p:clrMapOvr>
  <p:transition spd="med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3622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We usually pay all closing costs, which runs several thousand dollars, you don’t pay.</a:t>
            </a:r>
          </a:p>
        </p:txBody>
      </p:sp>
    </p:spTree>
    <p:extLst>
      <p:ext uri="{BB962C8B-B14F-4D97-AF65-F5344CB8AC3E}">
        <p14:creationId xmlns:p14="http://schemas.microsoft.com/office/powerpoint/2010/main" val="1044811223"/>
      </p:ext>
    </p:extLst>
  </p:cSld>
  <p:clrMapOvr>
    <a:masterClrMapping/>
  </p:clrMapOvr>
  <p:transition spd="med">
    <p:cover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2209800"/>
            <a:ext cx="845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They are part of a national network who buys hundreds of houses a month. </a:t>
            </a:r>
            <a:endParaRPr lang="en-US" sz="37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672526"/>
      </p:ext>
    </p:extLst>
  </p:cSld>
  <p:clrMapOvr>
    <a:masterClrMapping/>
  </p:clrMapOvr>
  <p:transition spd="med">
    <p:cover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2209800"/>
            <a:ext cx="845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Once contact is made, you’ll be asked some questions about the house and you can get all yours answered. </a:t>
            </a:r>
            <a:endParaRPr lang="en-US" sz="37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2298"/>
      </p:ext>
    </p:extLst>
  </p:cSld>
  <p:clrMapOvr>
    <a:masterClrMapping/>
  </p:clrMapOvr>
  <p:transition spd="med">
    <p:cover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2362200"/>
            <a:ext cx="8191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You have no cost and nothing to lose and will have enough information to make decisions. </a:t>
            </a:r>
            <a:endParaRPr lang="en-US" sz="37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651288"/>
      </p:ext>
    </p:extLst>
  </p:cSld>
  <p:clrMapOvr>
    <a:masterClrMapping/>
  </p:clrMapOvr>
  <p:transition spd="med">
    <p:cover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2514600"/>
            <a:ext cx="8191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The first contact by phone will result in an appointment to visit your house if you both agree. </a:t>
            </a:r>
            <a:endParaRPr lang="en-US" sz="37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890303"/>
      </p:ext>
    </p:extLst>
  </p:cSld>
  <p:clrMapOvr>
    <a:masterClrMapping/>
  </p:clrMapOvr>
  <p:transition spd="med">
    <p:cover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438400"/>
            <a:ext cx="7981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If you come to terms, the buyer will have a simple purchase agreement for you to review. </a:t>
            </a:r>
            <a:endParaRPr lang="en-US" sz="37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054147"/>
      </p:ext>
    </p:extLst>
  </p:cSld>
  <p:clrMapOvr>
    <a:masterClrMapping/>
  </p:clrMapOvr>
  <p:transition spd="med">
    <p:cover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133600"/>
            <a:ext cx="7981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Once executed, an attorney will create the paperwork to be sent to you electronically. You don’t have to leave your home to sell it.  </a:t>
            </a:r>
            <a:endParaRPr lang="en-US" sz="37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376860"/>
      </p:ext>
    </p:extLst>
  </p:cSld>
  <p:clrMapOvr>
    <a:masterClrMapping/>
  </p:clrMapOvr>
  <p:transition spd="med">
    <p:cover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3200"/>
            <a:ext cx="7981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Go to the link below and make contact now.  </a:t>
            </a:r>
            <a:endParaRPr lang="en-US" sz="37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170012"/>
      </p:ext>
    </p:extLst>
  </p:cSld>
  <p:clrMapOvr>
    <a:masterClrMapping/>
  </p:clrMapOvr>
  <p:transition spd="med">
    <p:cover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3200"/>
            <a:ext cx="7981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The best case, you sell your house.  </a:t>
            </a:r>
            <a:endParaRPr lang="en-US" sz="37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309761"/>
      </p:ext>
    </p:extLst>
  </p:cSld>
  <p:clrMapOvr>
    <a:masterClrMapping/>
  </p:clrMapOvr>
  <p:transition spd="med">
    <p:cover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3200"/>
            <a:ext cx="7981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The worst case, you learn alternative ways you can sell. </a:t>
            </a:r>
            <a:endParaRPr lang="en-US" sz="37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280976"/>
      </p:ext>
    </p:extLst>
  </p:cSld>
  <p:clrMapOvr>
    <a:masterClrMapping/>
  </p:clrMapOvr>
  <p:transition spd="med">
    <p:cove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719BB3-540F-47E3-B6B3-0058CE3F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3200"/>
            <a:ext cx="7981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kern="0" dirty="0">
                <a:solidFill>
                  <a:schemeClr val="tx1"/>
                </a:solidFill>
              </a:rPr>
              <a:t>Thanks for listening and I hope your house sells quickly. </a:t>
            </a:r>
            <a:endParaRPr lang="en-US" sz="37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40952"/>
      </p:ext>
    </p:extLst>
  </p:cSld>
  <p:clrMapOvr>
    <a:masterClrMapping/>
  </p:clrMapOvr>
  <p:transition spd="med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7432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There is no commission so you save about 6%.</a:t>
            </a:r>
          </a:p>
        </p:txBody>
      </p:sp>
    </p:spTree>
    <p:extLst>
      <p:ext uri="{BB962C8B-B14F-4D97-AF65-F5344CB8AC3E}">
        <p14:creationId xmlns:p14="http://schemas.microsoft.com/office/powerpoint/2010/main" val="2313770680"/>
      </p:ext>
    </p:extLst>
  </p:cSld>
  <p:clrMapOvr>
    <a:masterClrMapping/>
  </p:clrMapOvr>
  <p:transition spd="med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3622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In short, YOU WILL NET MORE selling our way than any other way you sell. </a:t>
            </a:r>
          </a:p>
        </p:txBody>
      </p:sp>
    </p:spTree>
    <p:extLst>
      <p:ext uri="{BB962C8B-B14F-4D97-AF65-F5344CB8AC3E}">
        <p14:creationId xmlns:p14="http://schemas.microsoft.com/office/powerpoint/2010/main" val="2089942830"/>
      </p:ext>
    </p:extLst>
  </p:cSld>
  <p:clrMapOvr>
    <a:masterClrMapping/>
  </p:clrMapOvr>
  <p:transition spd="med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7432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It’ll be THE fastest, easiest and most profitable way you can sell!</a:t>
            </a:r>
          </a:p>
        </p:txBody>
      </p:sp>
    </p:spTree>
    <p:extLst>
      <p:ext uri="{BB962C8B-B14F-4D97-AF65-F5344CB8AC3E}">
        <p14:creationId xmlns:p14="http://schemas.microsoft.com/office/powerpoint/2010/main" val="337497622"/>
      </p:ext>
    </p:extLst>
  </p:cSld>
  <p:clrMapOvr>
    <a:masterClrMapping/>
  </p:clrMapOvr>
  <p:transition spd="med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05740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</a:rPr>
              <a:t>Whether you have a beautiful home in a gorgeous neighborhood or a run down house in a high crime area.</a:t>
            </a:r>
          </a:p>
        </p:txBody>
      </p:sp>
    </p:spTree>
    <p:extLst>
      <p:ext uri="{BB962C8B-B14F-4D97-AF65-F5344CB8AC3E}">
        <p14:creationId xmlns:p14="http://schemas.microsoft.com/office/powerpoint/2010/main" val="3155872812"/>
      </p:ext>
    </p:extLst>
  </p:cSld>
  <p:clrMapOvr>
    <a:masterClrMapping/>
  </p:clrMapOvr>
  <p:transition spd="med">
    <p:cover/>
  </p:transition>
</p:sld>
</file>

<file path=ppt/theme/theme1.xml><?xml version="1.0" encoding="utf-8"?>
<a:theme xmlns:a="http://schemas.openxmlformats.org/drawingml/2006/main" name="1_Selling a Product or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02316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34A90"/>
      </a:folHlink>
    </a:clrScheme>
    <a:fontScheme name="1_Selling a Product o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elling a Product or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lling a Product or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lling a Product 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lling a Product or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lling a Product or 5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0000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1">
  <a:themeElements>
    <a:clrScheme name="Custom 1">
      <a:dk1>
        <a:srgbClr val="002060"/>
      </a:dk1>
      <a:lt1>
        <a:srgbClr val="FFFFFF"/>
      </a:lt1>
      <a:dk2>
        <a:srgbClr val="003399"/>
      </a:dk2>
      <a:lt2>
        <a:srgbClr val="D5C9EA"/>
      </a:lt2>
      <a:accent1>
        <a:srgbClr val="002672"/>
      </a:accent1>
      <a:accent2>
        <a:srgbClr val="009E0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C00000"/>
      </a:hlink>
      <a:folHlink>
        <a:srgbClr val="0070C0"/>
      </a:folHlink>
    </a:clrScheme>
    <a:fontScheme name="1_Selling a Product o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elling a Product or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lling a Product or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lling a Product 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lling a Product or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lling a Product or 5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0000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24908</TotalTime>
  <Words>927</Words>
  <Application>Microsoft Office PowerPoint</Application>
  <PresentationFormat>Widescreen</PresentationFormat>
  <Paragraphs>88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Arial</vt:lpstr>
      <vt:lpstr>Calibri</vt:lpstr>
      <vt:lpstr>Tahoma</vt:lpstr>
      <vt:lpstr>Times New Roman</vt:lpstr>
      <vt:lpstr>Wingdings</vt:lpstr>
      <vt:lpstr>1_Selling a Product or</vt:lpstr>
      <vt:lpstr>Theme1</vt:lpstr>
      <vt:lpstr>PowerPoint Presentation</vt:lpstr>
      <vt:lpstr>If you’re about to list or sell your house, or even if you have already listed it, watch this video before you do anything else. </vt:lpstr>
      <vt:lpstr>What you’re about to see may change the way you sell, and save you thousands in commission, closing costs, payments and other expenses getting your house sold. </vt:lpstr>
      <vt:lpstr>You’ll get FULL PRICE for your house if in good condition and a good cash price if it needs renovation.</vt:lpstr>
      <vt:lpstr>We usually pay all closing costs, which runs several thousand dollars, you don’t pay.</vt:lpstr>
      <vt:lpstr>There is no commission so you save about 6%.</vt:lpstr>
      <vt:lpstr>In short, YOU WILL NET MORE selling our way than any other way you sell. </vt:lpstr>
      <vt:lpstr>It’ll be THE fastest, easiest and most profitable way you can sell!</vt:lpstr>
      <vt:lpstr>Whether you have a beautiful home in a gorgeous neighborhood or a run down house in a high crime area.</vt:lpstr>
      <vt:lpstr>But, it’s not for everyone! Let me explain.</vt:lpstr>
      <vt:lpstr>If you own a run down house that needs to be rehabbed or simply outdated our offer will likely be all…CASH.</vt:lpstr>
      <vt:lpstr>We simply agree on a price and you get a check in a few days.</vt:lpstr>
      <vt:lpstr>If you own a home that needs little or no work and has an underlying loan…</vt:lpstr>
      <vt:lpstr>There’s 2 ways we can buy it depending on the repairs and your equity.  1. It may be all cash. 2. It may be on terms. I’ll explain  in a minute. </vt:lpstr>
      <vt:lpstr>If you own a beautiful house needing little or nothing and you’re asking full retail price.  There’s only one way we will buy…TERMS.</vt:lpstr>
      <vt:lpstr>What do you mean, TERMS?  That means we agree on a price after seeing the house along with a term and one of two things happen.</vt:lpstr>
      <vt:lpstr>If you have an underlying loan with a payment… we will make that payment until you get cashed out on a term agreed by both parties. </vt:lpstr>
      <vt:lpstr>You get instant debt relief and your house sold fast. </vt:lpstr>
      <vt:lpstr>In this case, which is 75% of the time, some sellers have little equity above the loan and some have a lot. </vt:lpstr>
      <vt:lpstr>You’ll get all your equity in cash, but it will not be at the time we close.</vt:lpstr>
      <vt:lpstr>Free and clear houses have no loan, so the seller gets a monthly payment until cashed out. This is preferred by many sellers who’d rather have the stable income. </vt:lpstr>
      <vt:lpstr>Everything is negotiable and case by case, as well as built to satisfy seller and buyer requirements. </vt:lpstr>
      <vt:lpstr>You’ll know within minutes of your first contact if we’re a match. </vt:lpstr>
      <vt:lpstr>More reasons to consider  TERMS.</vt:lpstr>
      <vt:lpstr>No home inspection.</vt:lpstr>
      <vt:lpstr>Many homeowners don’t realize how costly the results of a home inspection can be until it’s their house getting inspected. </vt:lpstr>
      <vt:lpstr>Many sales are lost from this alone because the homeowner can’t afford the repairs and the buyers lender won’t close until they are done.</vt:lpstr>
      <vt:lpstr>No appraisal needed! This alone can take weeks and the results have killed may sales.  The zestimate on Zillow is not the value of your home. </vt:lpstr>
      <vt:lpstr>No more showings! No strangers tramping through the house or precious time spent getting it spic and span. </vt:lpstr>
      <vt:lpstr>You’ll sell as is, regardless of any maintenance or repairs needed from minor to major. </vt:lpstr>
      <vt:lpstr>Any price range from starter homes to estates in any area in town and elsewhere.  </vt:lpstr>
      <vt:lpstr>All closings are done with a local attorney in a professional and confidential manner.   No cost to you. </vt:lpstr>
      <vt:lpstr>Any seller who wants a fast, easy exit at no cost.    </vt:lpstr>
      <vt:lpstr>Any seller who must have all their cash from the sale immediately to buy another home or any other reason.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Global Publishing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Brandy LeGrand</dc:creator>
  <cp:lastModifiedBy>Jon Duck</cp:lastModifiedBy>
  <cp:revision>699</cp:revision>
  <cp:lastPrinted>2020-03-17T15:51:10Z</cp:lastPrinted>
  <dcterms:created xsi:type="dcterms:W3CDTF">2008-02-27T17:12:31Z</dcterms:created>
  <dcterms:modified xsi:type="dcterms:W3CDTF">2020-04-13T16:22:40Z</dcterms:modified>
</cp:coreProperties>
</file>