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72" r:id="rId2"/>
    <p:sldId id="345" r:id="rId3"/>
    <p:sldId id="349" r:id="rId4"/>
    <p:sldId id="348" r:id="rId5"/>
    <p:sldId id="273" r:id="rId6"/>
    <p:sldId id="347" r:id="rId7"/>
    <p:sldId id="279" r:id="rId8"/>
    <p:sldId id="284" r:id="rId9"/>
    <p:sldId id="282" r:id="rId10"/>
    <p:sldId id="285" r:id="rId11"/>
    <p:sldId id="336" r:id="rId12"/>
    <p:sldId id="337" r:id="rId13"/>
    <p:sldId id="338" r:id="rId14"/>
    <p:sldId id="339" r:id="rId15"/>
    <p:sldId id="357" r:id="rId16"/>
    <p:sldId id="358" r:id="rId17"/>
    <p:sldId id="359" r:id="rId18"/>
    <p:sldId id="344" r:id="rId19"/>
    <p:sldId id="287" r:id="rId20"/>
    <p:sldId id="288" r:id="rId21"/>
    <p:sldId id="289" r:id="rId22"/>
    <p:sldId id="301" r:id="rId23"/>
    <p:sldId id="318" r:id="rId24"/>
    <p:sldId id="350" r:id="rId25"/>
    <p:sldId id="351" r:id="rId26"/>
    <p:sldId id="302" r:id="rId27"/>
    <p:sldId id="303" r:id="rId28"/>
    <p:sldId id="304" r:id="rId29"/>
    <p:sldId id="305" r:id="rId30"/>
    <p:sldId id="319" r:id="rId31"/>
    <p:sldId id="324" r:id="rId32"/>
    <p:sldId id="325" r:id="rId33"/>
    <p:sldId id="326" r:id="rId34"/>
    <p:sldId id="327" r:id="rId35"/>
    <p:sldId id="328" r:id="rId36"/>
    <p:sldId id="354" r:id="rId37"/>
    <p:sldId id="330" r:id="rId38"/>
    <p:sldId id="332" r:id="rId39"/>
    <p:sldId id="333" r:id="rId40"/>
    <p:sldId id="334"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1852">
              <a:defRPr sz="1200"/>
            </a:lvl1pPr>
          </a:lstStyle>
          <a:p>
            <a:pPr>
              <a:defRPr/>
            </a:pPr>
            <a:endParaRPr lang="en-US"/>
          </a:p>
        </p:txBody>
      </p:sp>
      <p:sp>
        <p:nvSpPr>
          <p:cNvPr id="92163"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1852">
              <a:defRPr sz="1200"/>
            </a:lvl1pPr>
          </a:lstStyle>
          <a:p>
            <a:pPr>
              <a:defRPr/>
            </a:pPr>
            <a:endParaRPr lang="en-US"/>
          </a:p>
        </p:txBody>
      </p:sp>
      <p:sp>
        <p:nvSpPr>
          <p:cNvPr id="92164" name="Rectangle 4"/>
          <p:cNvSpPr>
            <a:spLocks noGrp="1" noChangeArrowheads="1"/>
          </p:cNvSpPr>
          <p:nvPr>
            <p:ph type="ftr" sz="quarter" idx="2"/>
          </p:nvPr>
        </p:nvSpPr>
        <p:spPr bwMode="auto">
          <a:xfrm>
            <a:off x="1" y="8829676"/>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1852">
              <a:defRPr sz="1200"/>
            </a:lvl1pPr>
          </a:lstStyle>
          <a:p>
            <a:pPr>
              <a:defRPr/>
            </a:pPr>
            <a:endParaRPr lang="en-US"/>
          </a:p>
        </p:txBody>
      </p:sp>
      <p:sp>
        <p:nvSpPr>
          <p:cNvPr id="92165" name="Rectangle 5"/>
          <p:cNvSpPr>
            <a:spLocks noGrp="1" noChangeArrowheads="1"/>
          </p:cNvSpPr>
          <p:nvPr>
            <p:ph type="sldNum" sz="quarter" idx="3"/>
          </p:nvPr>
        </p:nvSpPr>
        <p:spPr bwMode="auto">
          <a:xfrm>
            <a:off x="3970339" y="8829676"/>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52">
              <a:defRPr sz="1200"/>
            </a:lvl1pPr>
          </a:lstStyle>
          <a:p>
            <a:pPr>
              <a:defRPr/>
            </a:pPr>
            <a:fld id="{9D619843-6501-49FB-9A32-04E2CD09F40B}" type="slidenum">
              <a:rPr lang="en-US"/>
              <a:pPr>
                <a:defRPr/>
              </a:pPr>
              <a:t>‹#›</a:t>
            </a:fld>
            <a:endParaRPr lang="en-US"/>
          </a:p>
        </p:txBody>
      </p:sp>
    </p:spTree>
    <p:extLst>
      <p:ext uri="{BB962C8B-B14F-4D97-AF65-F5344CB8AC3E}">
        <p14:creationId xmlns:p14="http://schemas.microsoft.com/office/powerpoint/2010/main" val="29949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1852">
              <a:defRPr sz="1200"/>
            </a:lvl1pPr>
          </a:lstStyle>
          <a:p>
            <a:pPr>
              <a:defRPr/>
            </a:pPr>
            <a:endParaRPr lang="en-US"/>
          </a:p>
        </p:txBody>
      </p:sp>
      <p:sp>
        <p:nvSpPr>
          <p:cNvPr id="3" name="Date Placeholder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1852">
              <a:defRPr sz="1200"/>
            </a:lvl1pPr>
          </a:lstStyle>
          <a:p>
            <a:pPr>
              <a:defRPr/>
            </a:pPr>
            <a:fld id="{9324DE35-9A11-4633-B1BC-CFF35265174B}" type="datetimeFigureOut">
              <a:rPr lang="en-US"/>
              <a:pPr>
                <a:defRPr/>
              </a:pPr>
              <a:t>10/21/2013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9" tIns="45719" rIns="91439" bIns="45719" rtlCol="0" anchor="ctr"/>
          <a:lstStyle/>
          <a:p>
            <a:pPr lvl="0"/>
            <a:endParaRPr lang="en-US" noProof="0"/>
          </a:p>
        </p:txBody>
      </p:sp>
      <p:sp>
        <p:nvSpPr>
          <p:cNvPr id="5" name="Notes Placeholder 4"/>
          <p:cNvSpPr>
            <a:spLocks noGrp="1"/>
          </p:cNvSpPr>
          <p:nvPr>
            <p:ph type="body" sz="quarter" idx="3"/>
          </p:nvPr>
        </p:nvSpPr>
        <p:spPr bwMode="auto">
          <a:xfrm>
            <a:off x="701675" y="4416426"/>
            <a:ext cx="5607050" cy="41830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8829676"/>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1852">
              <a:defRPr sz="1200"/>
            </a:lvl1pPr>
          </a:lstStyle>
          <a:p>
            <a:pPr>
              <a:defRPr/>
            </a:pPr>
            <a:endParaRPr lang="en-US"/>
          </a:p>
        </p:txBody>
      </p:sp>
      <p:sp>
        <p:nvSpPr>
          <p:cNvPr id="7" name="Slide Number Placeholder 6"/>
          <p:cNvSpPr>
            <a:spLocks noGrp="1"/>
          </p:cNvSpPr>
          <p:nvPr>
            <p:ph type="sldNum" sz="quarter" idx="5"/>
          </p:nvPr>
        </p:nvSpPr>
        <p:spPr bwMode="auto">
          <a:xfrm>
            <a:off x="3970339" y="8829676"/>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52">
              <a:defRPr sz="1200"/>
            </a:lvl1pPr>
          </a:lstStyle>
          <a:p>
            <a:pPr>
              <a:defRPr/>
            </a:pPr>
            <a:fld id="{FB9D92FE-68DC-4A60-9E35-9EE8F9276ED9}" type="slidenum">
              <a:rPr lang="en-US"/>
              <a:pPr>
                <a:defRPr/>
              </a:pPr>
              <a:t>‹#›</a:t>
            </a:fld>
            <a:endParaRPr lang="en-US"/>
          </a:p>
        </p:txBody>
      </p:sp>
    </p:spTree>
    <p:extLst>
      <p:ext uri="{BB962C8B-B14F-4D97-AF65-F5344CB8AC3E}">
        <p14:creationId xmlns:p14="http://schemas.microsoft.com/office/powerpoint/2010/main" val="4045015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9D92FE-68DC-4A60-9E35-9EE8F9276ED9}" type="slidenum">
              <a:rPr lang="en-US" smtClean="0"/>
              <a:pPr>
                <a:defRPr/>
              </a:pPr>
              <a:t>15</a:t>
            </a:fld>
            <a:endParaRPr lang="en-US"/>
          </a:p>
        </p:txBody>
      </p:sp>
    </p:spTree>
    <p:extLst>
      <p:ext uri="{BB962C8B-B14F-4D97-AF65-F5344CB8AC3E}">
        <p14:creationId xmlns:p14="http://schemas.microsoft.com/office/powerpoint/2010/main" val="258407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a:latin typeface="Times New Roman" pitchFamily="18"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9458"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19459"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a:p>
        </p:txBody>
      </p:sp>
      <p:sp>
        <p:nvSpPr>
          <p:cNvPr id="17" name="Rectangle 17"/>
          <p:cNvSpPr>
            <a:spLocks noGrp="1" noChangeArrowheads="1"/>
          </p:cNvSpPr>
          <p:nvPr>
            <p:ph type="ftr" sz="quarter" idx="11"/>
          </p:nvPr>
        </p:nvSpPr>
        <p:spPr/>
        <p:txBody>
          <a:bodyPr/>
          <a:lstStyle>
            <a:lvl1pPr>
              <a:defRPr/>
            </a:lvl1pPr>
          </a:lstStyle>
          <a:p>
            <a:pPr>
              <a:defRPr/>
            </a:pPr>
            <a:endParaRPr lang="en-US"/>
          </a:p>
        </p:txBody>
      </p:sp>
      <p:sp>
        <p:nvSpPr>
          <p:cNvPr id="18" name="Rectangle 18"/>
          <p:cNvSpPr>
            <a:spLocks noGrp="1" noChangeArrowheads="1"/>
          </p:cNvSpPr>
          <p:nvPr>
            <p:ph type="sldNum" sz="quarter" idx="12"/>
          </p:nvPr>
        </p:nvSpPr>
        <p:spPr/>
        <p:txBody>
          <a:bodyPr/>
          <a:lstStyle>
            <a:lvl1pPr>
              <a:defRPr/>
            </a:lvl1pPr>
          </a:lstStyle>
          <a:p>
            <a:pPr>
              <a:defRPr/>
            </a:pPr>
            <a:fld id="{27928861-759B-4C6F-A6B1-DCC0B47D6BF2}"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601D2E-DA9B-4397-A625-27A0CDCD3F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0BBDB-14F7-4470-B78F-157DE8F4CD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CC0BD-1B5C-4BEB-ACC9-20BAABD2CE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6E60D-0ADB-426E-A9BF-BD8300B03B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2160C-81CA-4E15-BADD-DC819FD2BE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2B7DC3-3223-4230-B436-4974932BC2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3FE643-10A3-4CD5-AAD2-95663443A9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721058-5757-4007-8549-766239F99B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DB88B0-7F96-4CCF-9C76-E07EC07C92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C6B09E-C20B-4442-9275-410A97849F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Tahoma" pitchFamily="34" charset="0"/>
              </a:defRPr>
            </a:lvl1pPr>
          </a:lstStyle>
          <a:p>
            <a:pPr>
              <a:defRPr/>
            </a:pPr>
            <a:endParaRPr lang="en-US"/>
          </a:p>
        </p:txBody>
      </p:sp>
      <p:sp>
        <p:nvSpPr>
          <p:cNvPr id="1843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Tahoma" pitchFamily="34" charset="0"/>
              </a:defRPr>
            </a:lvl1pPr>
          </a:lstStyle>
          <a:p>
            <a:pPr>
              <a:defRPr/>
            </a:pPr>
            <a:endParaRPr lang="en-US"/>
          </a:p>
        </p:txBody>
      </p:sp>
      <p:sp>
        <p:nvSpPr>
          <p:cNvPr id="1843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Tahoma" pitchFamily="34" charset="0"/>
              </a:defRPr>
            </a:lvl1pPr>
          </a:lstStyle>
          <a:p>
            <a:pPr>
              <a:defRPr/>
            </a:pPr>
            <a:fld id="{59AA905E-BCC9-4919-8F18-F90EEA05C13F}" type="slidenum">
              <a:rPr lang="en-US"/>
              <a:pPr>
                <a:defRPr/>
              </a:pPr>
              <a:t>‹#›</a:t>
            </a:fld>
            <a:endParaRPr lang="en-US"/>
          </a:p>
        </p:txBody>
      </p:sp>
      <p:grpSp>
        <p:nvGrpSpPr>
          <p:cNvPr id="1031" name="Group 7"/>
          <p:cNvGrpSpPr>
            <a:grpSpLocks/>
          </p:cNvGrpSpPr>
          <p:nvPr/>
        </p:nvGrpSpPr>
        <p:grpSpPr bwMode="auto">
          <a:xfrm>
            <a:off x="177800" y="230188"/>
            <a:ext cx="203200" cy="6503987"/>
            <a:chOff x="112" y="145"/>
            <a:chExt cx="128" cy="4097"/>
          </a:xfrm>
        </p:grpSpPr>
        <p:sp>
          <p:nvSpPr>
            <p:cNvPr id="18440"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18441"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a:latin typeface="Times New Roman" pitchFamily="18"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8443"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8444"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33" name="Group 13"/>
          <p:cNvGrpSpPr>
            <a:grpSpLocks/>
          </p:cNvGrpSpPr>
          <p:nvPr/>
        </p:nvGrpSpPr>
        <p:grpSpPr bwMode="auto">
          <a:xfrm>
            <a:off x="412750" y="6477000"/>
            <a:ext cx="8686800" cy="228600"/>
            <a:chOff x="260" y="4080"/>
            <a:chExt cx="5472" cy="144"/>
          </a:xfrm>
        </p:grpSpPr>
        <p:sp>
          <p:nvSpPr>
            <p:cNvPr id="18446"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18447"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034" name="Group 16"/>
          <p:cNvGrpSpPr>
            <a:grpSpLocks/>
          </p:cNvGrpSpPr>
          <p:nvPr/>
        </p:nvGrpSpPr>
        <p:grpSpPr bwMode="auto">
          <a:xfrm>
            <a:off x="76200" y="176213"/>
            <a:ext cx="8745538" cy="161925"/>
            <a:chOff x="48" y="111"/>
            <a:chExt cx="5509" cy="102"/>
          </a:xfrm>
        </p:grpSpPr>
        <p:sp>
          <p:nvSpPr>
            <p:cNvPr id="18449"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8450"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18451" name="Group 19"/>
          <p:cNvGrpSpPr>
            <a:grpSpLocks/>
          </p:cNvGrpSpPr>
          <p:nvPr/>
        </p:nvGrpSpPr>
        <p:grpSpPr bwMode="auto">
          <a:xfrm>
            <a:off x="71438" y="176213"/>
            <a:ext cx="8745537" cy="161925"/>
            <a:chOff x="48" y="111"/>
            <a:chExt cx="5509" cy="102"/>
          </a:xfrm>
        </p:grpSpPr>
        <p:sp>
          <p:nvSpPr>
            <p:cNvPr id="18452"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8453"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51"/>
                                        </p:tgtEl>
                                        <p:attrNameLst>
                                          <p:attrName>style.visibility</p:attrName>
                                        </p:attrNameLst>
                                      </p:cBhvr>
                                      <p:to>
                                        <p:strVal val="visible"/>
                                      </p:to>
                                    </p:set>
                                    <p:anim calcmode="lin" valueType="num">
                                      <p:cBhvr additive="base">
                                        <p:cTn id="7" dur="500" fill="hold">
                                          <p:stCondLst>
                                            <p:cond delay="0"/>
                                          </p:stCondLst>
                                        </p:cTn>
                                        <p:tgtEl>
                                          <p:spTgt spid="18451"/>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18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ronsdollardeal.com/" TargetMode="External"/><Relationship Id="rId2" Type="http://schemas.openxmlformats.org/officeDocument/2006/relationships/hyperlink" Target="http://www.ronsgoldclub.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ronlegrand.com/us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ronlegrand.com/us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ronlegrand.com/us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WordArt 2"/>
          <p:cNvSpPr>
            <a:spLocks noChangeArrowheads="1" noChangeShapeType="1" noTextEdit="1"/>
          </p:cNvSpPr>
          <p:nvPr/>
        </p:nvSpPr>
        <p:spPr bwMode="auto">
          <a:xfrm>
            <a:off x="1371600" y="914400"/>
            <a:ext cx="6477000" cy="1447800"/>
          </a:xfrm>
          <a:prstGeom prst="rect">
            <a:avLst/>
          </a:prstGeom>
        </p:spPr>
        <p:txBody>
          <a:bodyPr wrap="none" fromWordArt="1">
            <a:prstTxWarp prst="textPlain">
              <a:avLst>
                <a:gd name="adj" fmla="val 50000"/>
              </a:avLst>
            </a:prstTxWarp>
          </a:bodyPr>
          <a:lstStyle/>
          <a:p>
            <a:pPr algn="ctr"/>
            <a:r>
              <a:rPr lang="en-US" sz="4400" b="1" kern="10" dirty="0">
                <a:ln w="9525">
                  <a:noFill/>
                  <a:round/>
                  <a:headEnd/>
                  <a:tailEnd/>
                </a:ln>
                <a:gradFill rotWithShape="1">
                  <a:gsLst>
                    <a:gs pos="0">
                      <a:srgbClr val="003B00"/>
                    </a:gs>
                    <a:gs pos="100000">
                      <a:schemeClr val="accent2"/>
                    </a:gs>
                  </a:gsLst>
                  <a:lin ang="2700000" scaled="1"/>
                </a:gradFill>
                <a:effectLst>
                  <a:outerShdw dist="45791" dir="2021404" algn="ctr" rotWithShape="0">
                    <a:srgbClr val="B2B2B2">
                      <a:alpha val="79999"/>
                    </a:srgbClr>
                  </a:outerShdw>
                </a:effectLst>
                <a:latin typeface="Times New Roman"/>
                <a:cs typeface="Times New Roman"/>
              </a:rPr>
              <a:t>Ron </a:t>
            </a:r>
            <a:r>
              <a:rPr lang="en-US" sz="4400" b="1" kern="10" dirty="0" err="1">
                <a:ln w="9525">
                  <a:noFill/>
                  <a:round/>
                  <a:headEnd/>
                  <a:tailEnd/>
                </a:ln>
                <a:gradFill rotWithShape="1">
                  <a:gsLst>
                    <a:gs pos="0">
                      <a:srgbClr val="003B00"/>
                    </a:gs>
                    <a:gs pos="100000">
                      <a:schemeClr val="accent2"/>
                    </a:gs>
                  </a:gsLst>
                  <a:lin ang="2700000" scaled="1"/>
                </a:gradFill>
                <a:effectLst>
                  <a:outerShdw dist="45791" dir="2021404" algn="ctr" rotWithShape="0">
                    <a:srgbClr val="B2B2B2">
                      <a:alpha val="79999"/>
                    </a:srgbClr>
                  </a:outerShdw>
                </a:effectLst>
                <a:latin typeface="Times New Roman"/>
                <a:cs typeface="Times New Roman"/>
              </a:rPr>
              <a:t>LeGrand's</a:t>
            </a:r>
            <a:endParaRPr lang="en-US" sz="4400" b="1" kern="10" dirty="0">
              <a:ln w="9525">
                <a:noFill/>
                <a:round/>
                <a:headEnd/>
                <a:tailEnd/>
              </a:ln>
              <a:gradFill rotWithShape="1">
                <a:gsLst>
                  <a:gs pos="0">
                    <a:srgbClr val="003B00"/>
                  </a:gs>
                  <a:gs pos="100000">
                    <a:schemeClr val="accent2"/>
                  </a:gs>
                </a:gsLst>
                <a:lin ang="2700000" scaled="1"/>
              </a:gradFill>
              <a:effectLst>
                <a:outerShdw dist="45791" dir="2021404" algn="ctr" rotWithShape="0">
                  <a:srgbClr val="B2B2B2">
                    <a:alpha val="79999"/>
                  </a:srgbClr>
                </a:outerShdw>
              </a:effectLst>
              <a:latin typeface="Times New Roman"/>
              <a:cs typeface="Times New Roman"/>
            </a:endParaRPr>
          </a:p>
        </p:txBody>
      </p:sp>
      <p:sp>
        <p:nvSpPr>
          <p:cNvPr id="15362" name="Text Box 7"/>
          <p:cNvSpPr txBox="1">
            <a:spLocks noChangeArrowheads="1"/>
          </p:cNvSpPr>
          <p:nvPr/>
        </p:nvSpPr>
        <p:spPr bwMode="auto">
          <a:xfrm>
            <a:off x="838200" y="2438400"/>
            <a:ext cx="7543800" cy="2530475"/>
          </a:xfrm>
          <a:prstGeom prst="rect">
            <a:avLst/>
          </a:prstGeom>
          <a:noFill/>
          <a:ln w="9525">
            <a:noFill/>
            <a:miter lim="800000"/>
            <a:headEnd/>
            <a:tailEnd/>
          </a:ln>
        </p:spPr>
        <p:txBody>
          <a:bodyPr>
            <a:spAutoFit/>
          </a:bodyPr>
          <a:lstStyle/>
          <a:p>
            <a:pPr algn="ctr">
              <a:spcBef>
                <a:spcPct val="50000"/>
              </a:spcBef>
            </a:pPr>
            <a:r>
              <a:rPr lang="en-US" sz="8000" b="1">
                <a:solidFill>
                  <a:srgbClr val="0000FF"/>
                </a:solidFill>
                <a:latin typeface="Times New Roman" pitchFamily="18" charset="0"/>
              </a:rPr>
              <a:t>Modern Day Money Machine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ctr" eaLnBrk="1" hangingPunct="1"/>
            <a:r>
              <a:rPr lang="en-US" sz="3200" b="1" smtClean="0"/>
              <a:t>Free And Clear House</a:t>
            </a:r>
            <a:br>
              <a:rPr lang="en-US" sz="3200" b="1" smtClean="0"/>
            </a:br>
            <a:r>
              <a:rPr lang="en-US" sz="3200" b="1" smtClean="0"/>
              <a:t>34% of the Market</a:t>
            </a:r>
          </a:p>
        </p:txBody>
      </p:sp>
      <p:sp>
        <p:nvSpPr>
          <p:cNvPr id="25602" name="Rectangle 3"/>
          <p:cNvSpPr>
            <a:spLocks noGrp="1" noChangeArrowheads="1"/>
          </p:cNvSpPr>
          <p:nvPr>
            <p:ph type="body" sz="half" idx="1"/>
          </p:nvPr>
        </p:nvSpPr>
        <p:spPr>
          <a:xfrm>
            <a:off x="381000" y="1676400"/>
            <a:ext cx="3962400" cy="5181600"/>
          </a:xfrm>
        </p:spPr>
        <p:txBody>
          <a:bodyPr/>
          <a:lstStyle/>
          <a:p>
            <a:pPr algn="ctr" eaLnBrk="1" hangingPunct="1">
              <a:lnSpc>
                <a:spcPct val="90000"/>
              </a:lnSpc>
              <a:buFontTx/>
              <a:buNone/>
            </a:pPr>
            <a:r>
              <a:rPr lang="en-US" sz="2000" b="1" smtClean="0"/>
              <a:t>$200,000 House</a:t>
            </a:r>
          </a:p>
          <a:p>
            <a:pPr algn="ctr" eaLnBrk="1" hangingPunct="1">
              <a:lnSpc>
                <a:spcPct val="90000"/>
              </a:lnSpc>
              <a:buFontTx/>
              <a:buNone/>
            </a:pPr>
            <a:endParaRPr lang="en-US" sz="2000" b="1" smtClean="0"/>
          </a:p>
          <a:p>
            <a:pPr eaLnBrk="1" hangingPunct="1">
              <a:lnSpc>
                <a:spcPct val="90000"/>
              </a:lnSpc>
              <a:buFontTx/>
              <a:buNone/>
            </a:pPr>
            <a:r>
              <a:rPr lang="en-US" sz="2000" b="1" smtClean="0"/>
              <a:t>Purchase	     $175,000</a:t>
            </a:r>
          </a:p>
          <a:p>
            <a:pPr eaLnBrk="1" hangingPunct="1">
              <a:lnSpc>
                <a:spcPct val="90000"/>
              </a:lnSpc>
              <a:buFontTx/>
              <a:buNone/>
            </a:pPr>
            <a:r>
              <a:rPr lang="en-US" sz="2000" b="1" smtClean="0"/>
              <a:t>Down		     $  10,000</a:t>
            </a:r>
          </a:p>
          <a:p>
            <a:pPr eaLnBrk="1" hangingPunct="1">
              <a:lnSpc>
                <a:spcPct val="90000"/>
              </a:lnSpc>
              <a:buFontTx/>
              <a:buNone/>
            </a:pPr>
            <a:r>
              <a:rPr lang="en-US" sz="2000" b="1" smtClean="0"/>
              <a:t>Note To Seller	     $165,000</a:t>
            </a:r>
          </a:p>
          <a:p>
            <a:pPr algn="ctr" eaLnBrk="1" hangingPunct="1">
              <a:lnSpc>
                <a:spcPct val="90000"/>
              </a:lnSpc>
              <a:buFontTx/>
              <a:buNone/>
            </a:pPr>
            <a:r>
              <a:rPr lang="en-US" sz="2000" b="1" smtClean="0"/>
              <a:t>$1,000 mo.</a:t>
            </a:r>
          </a:p>
          <a:p>
            <a:pPr algn="ctr" eaLnBrk="1" hangingPunct="1">
              <a:lnSpc>
                <a:spcPct val="90000"/>
              </a:lnSpc>
              <a:buFontTx/>
              <a:buNone/>
            </a:pPr>
            <a:endParaRPr lang="en-US" sz="2000" b="1" smtClean="0"/>
          </a:p>
          <a:p>
            <a:pPr eaLnBrk="1" hangingPunct="1">
              <a:lnSpc>
                <a:spcPct val="90000"/>
              </a:lnSpc>
              <a:buFontTx/>
              <a:buNone/>
            </a:pPr>
            <a:r>
              <a:rPr lang="en-US" sz="2000" b="1" smtClean="0"/>
              <a:t>You Sell	     $200,000</a:t>
            </a:r>
          </a:p>
          <a:p>
            <a:pPr eaLnBrk="1" hangingPunct="1">
              <a:lnSpc>
                <a:spcPct val="90000"/>
              </a:lnSpc>
              <a:buFontTx/>
              <a:buNone/>
            </a:pPr>
            <a:r>
              <a:rPr lang="en-US" sz="2000" b="1" smtClean="0"/>
              <a:t>Down		     $  20,000</a:t>
            </a:r>
          </a:p>
          <a:p>
            <a:pPr eaLnBrk="1" hangingPunct="1">
              <a:lnSpc>
                <a:spcPct val="90000"/>
              </a:lnSpc>
              <a:buFontTx/>
              <a:buNone/>
            </a:pPr>
            <a:r>
              <a:rPr lang="en-US" sz="2000" b="1" smtClean="0"/>
              <a:t>Note To You	     $180,000</a:t>
            </a:r>
          </a:p>
          <a:p>
            <a:pPr algn="ctr" eaLnBrk="1" hangingPunct="1">
              <a:lnSpc>
                <a:spcPct val="90000"/>
              </a:lnSpc>
              <a:buFontTx/>
              <a:buNone/>
            </a:pPr>
            <a:r>
              <a:rPr lang="en-US" sz="2000" b="1" smtClean="0"/>
              <a:t>$2,000 mo.</a:t>
            </a:r>
          </a:p>
          <a:p>
            <a:pPr algn="ctr" eaLnBrk="1" hangingPunct="1">
              <a:lnSpc>
                <a:spcPct val="90000"/>
              </a:lnSpc>
              <a:buFontTx/>
              <a:buNone/>
            </a:pPr>
            <a:r>
              <a:rPr lang="en-US" sz="2000" b="1" smtClean="0"/>
              <a:t> </a:t>
            </a:r>
          </a:p>
          <a:p>
            <a:pPr algn="ctr" eaLnBrk="1" hangingPunct="1">
              <a:lnSpc>
                <a:spcPct val="90000"/>
              </a:lnSpc>
              <a:buFontTx/>
              <a:buNone/>
            </a:pPr>
            <a:r>
              <a:rPr lang="en-US" sz="2000" b="1" smtClean="0"/>
              <a:t>Monthly Spread $1,000</a:t>
            </a:r>
          </a:p>
          <a:p>
            <a:pPr algn="ctr" eaLnBrk="1" hangingPunct="1">
              <a:lnSpc>
                <a:spcPct val="90000"/>
              </a:lnSpc>
              <a:buFontTx/>
              <a:buNone/>
            </a:pPr>
            <a:r>
              <a:rPr lang="en-US" sz="2000" b="1" smtClean="0"/>
              <a:t>$10,000 Net Cash</a:t>
            </a:r>
          </a:p>
        </p:txBody>
      </p:sp>
      <p:sp>
        <p:nvSpPr>
          <p:cNvPr id="25603" name="Rectangle 4"/>
          <p:cNvSpPr>
            <a:spLocks noGrp="1" noChangeArrowheads="1"/>
          </p:cNvSpPr>
          <p:nvPr>
            <p:ph type="body" sz="half" idx="2"/>
          </p:nvPr>
        </p:nvSpPr>
        <p:spPr>
          <a:xfrm>
            <a:off x="4343400" y="1676400"/>
            <a:ext cx="4495800" cy="5257800"/>
          </a:xfrm>
        </p:spPr>
        <p:txBody>
          <a:bodyPr/>
          <a:lstStyle/>
          <a:p>
            <a:pPr algn="ctr" eaLnBrk="1" hangingPunct="1">
              <a:lnSpc>
                <a:spcPct val="80000"/>
              </a:lnSpc>
              <a:buFontTx/>
              <a:buNone/>
            </a:pPr>
            <a:r>
              <a:rPr lang="en-US" sz="2000" b="1" dirty="0" smtClean="0">
                <a:solidFill>
                  <a:schemeClr val="accent1"/>
                </a:solidFill>
              </a:rPr>
              <a:t>$1,000,000 House</a:t>
            </a:r>
          </a:p>
          <a:p>
            <a:pPr algn="ctr" eaLnBrk="1" hangingPunct="1">
              <a:lnSpc>
                <a:spcPct val="80000"/>
              </a:lnSpc>
              <a:buFontTx/>
              <a:buNone/>
            </a:pPr>
            <a:endParaRPr lang="en-US" sz="2000" b="1" dirty="0" smtClean="0">
              <a:solidFill>
                <a:schemeClr val="accent1"/>
              </a:solidFill>
            </a:endParaRPr>
          </a:p>
          <a:p>
            <a:pPr eaLnBrk="1" hangingPunct="1">
              <a:lnSpc>
                <a:spcPct val="80000"/>
              </a:lnSpc>
              <a:buFontTx/>
              <a:buNone/>
            </a:pPr>
            <a:r>
              <a:rPr lang="en-US" sz="2000" b="1" dirty="0" smtClean="0">
                <a:solidFill>
                  <a:schemeClr val="accent1"/>
                </a:solidFill>
              </a:rPr>
              <a:t>Purchase		$900,000</a:t>
            </a:r>
          </a:p>
          <a:p>
            <a:pPr eaLnBrk="1" hangingPunct="1">
              <a:lnSpc>
                <a:spcPct val="80000"/>
              </a:lnSpc>
              <a:buFontTx/>
              <a:buNone/>
            </a:pPr>
            <a:r>
              <a:rPr lang="en-US" sz="2000" b="1" dirty="0" smtClean="0">
                <a:solidFill>
                  <a:schemeClr val="accent1"/>
                </a:solidFill>
              </a:rPr>
              <a:t>Down			$  25,000</a:t>
            </a:r>
          </a:p>
          <a:p>
            <a:pPr eaLnBrk="1" hangingPunct="1">
              <a:lnSpc>
                <a:spcPct val="80000"/>
              </a:lnSpc>
              <a:buFontTx/>
              <a:buNone/>
            </a:pPr>
            <a:r>
              <a:rPr lang="en-US" sz="2000" b="1" dirty="0" smtClean="0">
                <a:solidFill>
                  <a:schemeClr val="accent1"/>
                </a:solidFill>
              </a:rPr>
              <a:t>Note To Seller		$875,000</a:t>
            </a:r>
          </a:p>
          <a:p>
            <a:pPr algn="ctr" eaLnBrk="1" hangingPunct="1">
              <a:lnSpc>
                <a:spcPct val="80000"/>
              </a:lnSpc>
              <a:buFontTx/>
              <a:buNone/>
            </a:pPr>
            <a:r>
              <a:rPr lang="en-US" sz="2000" b="1" dirty="0" smtClean="0">
                <a:solidFill>
                  <a:schemeClr val="accent1"/>
                </a:solidFill>
              </a:rPr>
              <a:t>$2,500 mo. (0 interest)</a:t>
            </a:r>
          </a:p>
          <a:p>
            <a:pPr algn="ctr" eaLnBrk="1" hangingPunct="1">
              <a:lnSpc>
                <a:spcPct val="80000"/>
              </a:lnSpc>
              <a:buFontTx/>
              <a:buNone/>
            </a:pPr>
            <a:endParaRPr lang="en-US" sz="2000" b="1" dirty="0" smtClean="0">
              <a:solidFill>
                <a:schemeClr val="accent1"/>
              </a:solidFill>
            </a:endParaRPr>
          </a:p>
          <a:p>
            <a:pPr eaLnBrk="1" hangingPunct="1">
              <a:lnSpc>
                <a:spcPct val="80000"/>
              </a:lnSpc>
              <a:buFontTx/>
              <a:buNone/>
            </a:pPr>
            <a:r>
              <a:rPr lang="en-US" sz="2000" b="1" dirty="0" smtClean="0">
                <a:solidFill>
                  <a:schemeClr val="hlink"/>
                </a:solidFill>
              </a:rPr>
              <a:t>You Sell		$1,000,000</a:t>
            </a:r>
          </a:p>
          <a:p>
            <a:pPr eaLnBrk="1" hangingPunct="1">
              <a:lnSpc>
                <a:spcPct val="80000"/>
              </a:lnSpc>
              <a:buFontTx/>
              <a:buNone/>
            </a:pPr>
            <a:r>
              <a:rPr lang="en-US" sz="2000" b="1" dirty="0" smtClean="0">
                <a:solidFill>
                  <a:schemeClr val="hlink"/>
                </a:solidFill>
              </a:rPr>
              <a:t>Down 			$   100,000</a:t>
            </a:r>
          </a:p>
          <a:p>
            <a:pPr eaLnBrk="1" hangingPunct="1">
              <a:lnSpc>
                <a:spcPct val="80000"/>
              </a:lnSpc>
              <a:buFontTx/>
              <a:buNone/>
            </a:pPr>
            <a:r>
              <a:rPr lang="en-US" sz="2000" b="1" dirty="0" smtClean="0">
                <a:solidFill>
                  <a:schemeClr val="hlink"/>
                </a:solidFill>
              </a:rPr>
              <a:t>Note To You		$   900,000</a:t>
            </a:r>
          </a:p>
          <a:p>
            <a:pPr algn="ctr" eaLnBrk="1" hangingPunct="1">
              <a:lnSpc>
                <a:spcPct val="80000"/>
              </a:lnSpc>
              <a:buFontTx/>
              <a:buNone/>
            </a:pPr>
            <a:r>
              <a:rPr lang="en-US" sz="2000" b="1" dirty="0" smtClean="0">
                <a:solidFill>
                  <a:schemeClr val="hlink"/>
                </a:solidFill>
              </a:rPr>
              <a:t>$5,357.28 mo. (</a:t>
            </a:r>
            <a:r>
              <a:rPr lang="en-US" sz="2000" b="1" dirty="0">
                <a:solidFill>
                  <a:schemeClr val="hlink"/>
                </a:solidFill>
              </a:rPr>
              <a:t>6</a:t>
            </a:r>
            <a:r>
              <a:rPr lang="en-US" sz="2000" b="1" dirty="0" smtClean="0">
                <a:solidFill>
                  <a:schemeClr val="hlink"/>
                </a:solidFill>
              </a:rPr>
              <a:t> % Interest – 30 yr.)</a:t>
            </a:r>
          </a:p>
          <a:p>
            <a:pPr algn="ctr" eaLnBrk="1" hangingPunct="1">
              <a:lnSpc>
                <a:spcPct val="80000"/>
              </a:lnSpc>
              <a:buFontTx/>
              <a:buNone/>
            </a:pPr>
            <a:endParaRPr lang="en-US" sz="2000" b="1" dirty="0" smtClean="0">
              <a:solidFill>
                <a:schemeClr val="hlink"/>
              </a:solidFill>
            </a:endParaRPr>
          </a:p>
          <a:p>
            <a:pPr algn="ctr" eaLnBrk="1" hangingPunct="1">
              <a:lnSpc>
                <a:spcPct val="80000"/>
              </a:lnSpc>
              <a:buFontTx/>
              <a:buNone/>
            </a:pPr>
            <a:r>
              <a:rPr lang="en-US" sz="2000" b="1" dirty="0" smtClean="0">
                <a:solidFill>
                  <a:schemeClr val="accent2"/>
                </a:solidFill>
              </a:rPr>
              <a:t>Monthly Spread $2,857</a:t>
            </a:r>
          </a:p>
          <a:p>
            <a:pPr algn="ctr" eaLnBrk="1" hangingPunct="1">
              <a:lnSpc>
                <a:spcPct val="80000"/>
              </a:lnSpc>
              <a:buFontTx/>
              <a:buNone/>
            </a:pPr>
            <a:r>
              <a:rPr lang="en-US" sz="2000" b="1" dirty="0" smtClean="0">
                <a:solidFill>
                  <a:schemeClr val="accent2"/>
                </a:solidFill>
              </a:rPr>
              <a:t>$75,000 Net Cash</a:t>
            </a:r>
          </a:p>
          <a:p>
            <a:pPr algn="ctr" eaLnBrk="1" hangingPunct="1">
              <a:lnSpc>
                <a:spcPct val="80000"/>
              </a:lnSpc>
              <a:buFontTx/>
              <a:buNone/>
            </a:pPr>
            <a:endParaRPr lang="en-US" sz="2000" b="1" dirty="0" smtClean="0">
              <a:solidFill>
                <a:schemeClr val="accent2"/>
              </a:solidFill>
            </a:endParaRPr>
          </a:p>
          <a:p>
            <a:pPr algn="ctr" eaLnBrk="1" hangingPunct="1">
              <a:lnSpc>
                <a:spcPct val="80000"/>
              </a:lnSpc>
              <a:buFontTx/>
              <a:buNone/>
            </a:pPr>
            <a:endParaRPr lang="en-US" sz="2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p:txBody>
          <a:bodyPr/>
          <a:lstStyle/>
          <a:p>
            <a:pPr algn="ctr" eaLnBrk="1" hangingPunct="1"/>
            <a:r>
              <a:rPr lang="en-US" sz="6000" b="1" smtClean="0"/>
              <a:t>But Ron!</a:t>
            </a:r>
          </a:p>
        </p:txBody>
      </p:sp>
      <p:sp>
        <p:nvSpPr>
          <p:cNvPr id="26626" name="Content Placeholder 5"/>
          <p:cNvSpPr>
            <a:spLocks noGrp="1"/>
          </p:cNvSpPr>
          <p:nvPr>
            <p:ph idx="1"/>
          </p:nvPr>
        </p:nvSpPr>
        <p:spPr>
          <a:xfrm>
            <a:off x="685800" y="1600200"/>
            <a:ext cx="7772400" cy="4648200"/>
          </a:xfrm>
        </p:spPr>
        <p:txBody>
          <a:bodyPr/>
          <a:lstStyle/>
          <a:p>
            <a:pPr algn="ctr" eaLnBrk="1" hangingPunct="1">
              <a:buFontTx/>
              <a:buNone/>
            </a:pPr>
            <a:r>
              <a:rPr lang="en-US" sz="6000" b="1" smtClean="0">
                <a:solidFill>
                  <a:srgbClr val="0000FF"/>
                </a:solidFill>
                <a:latin typeface="Arial Unicode MS" pitchFamily="34" charset="-128"/>
              </a:rPr>
              <a:t>All sellers won’t sell on installments like your example.</a:t>
            </a:r>
            <a:r>
              <a:rPr lang="en-US" sz="6000" b="1" smtClean="0">
                <a:solidFill>
                  <a:srgbClr val="0000FF"/>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62000" y="381000"/>
            <a:ext cx="8001000" cy="838200"/>
          </a:xfrm>
        </p:spPr>
        <p:txBody>
          <a:bodyPr/>
          <a:lstStyle/>
          <a:p>
            <a:pPr algn="ctr" eaLnBrk="1" hangingPunct="1"/>
            <a:r>
              <a:rPr lang="en-US" sz="6000" b="1" smtClean="0">
                <a:latin typeface="Arial Unicode MS" pitchFamily="34" charset="-128"/>
              </a:rPr>
              <a:t>That’s True!</a:t>
            </a:r>
            <a:r>
              <a:rPr lang="en-US" sz="6000" b="1" smtClean="0"/>
              <a:t> </a:t>
            </a:r>
          </a:p>
        </p:txBody>
      </p:sp>
      <p:sp>
        <p:nvSpPr>
          <p:cNvPr id="27650" name="Content Placeholder 2"/>
          <p:cNvSpPr>
            <a:spLocks noGrp="1"/>
          </p:cNvSpPr>
          <p:nvPr>
            <p:ph idx="1"/>
          </p:nvPr>
        </p:nvSpPr>
        <p:spPr>
          <a:xfrm>
            <a:off x="609600" y="1600200"/>
            <a:ext cx="7848600" cy="4648200"/>
          </a:xfrm>
        </p:spPr>
        <p:txBody>
          <a:bodyPr/>
          <a:lstStyle/>
          <a:p>
            <a:pPr algn="ctr" eaLnBrk="1" hangingPunct="1">
              <a:buFontTx/>
              <a:buNone/>
            </a:pPr>
            <a:r>
              <a:rPr lang="en-US" sz="6000" b="1" smtClean="0">
                <a:solidFill>
                  <a:srgbClr val="0000FF"/>
                </a:solidFill>
                <a:latin typeface="Arial Unicode MS" pitchFamily="34" charset="-128"/>
              </a:rPr>
              <a:t>How many do you need in a year?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6"/>
          <p:cNvSpPr>
            <a:spLocks noGrp="1"/>
          </p:cNvSpPr>
          <p:nvPr>
            <p:ph idx="1"/>
          </p:nvPr>
        </p:nvSpPr>
        <p:spPr/>
        <p:txBody>
          <a:bodyPr/>
          <a:lstStyle/>
          <a:p>
            <a:pPr algn="ctr" eaLnBrk="1" hangingPunct="1">
              <a:buFontTx/>
              <a:buNone/>
            </a:pPr>
            <a:r>
              <a:rPr lang="en-US" sz="6000" b="1" smtClean="0">
                <a:solidFill>
                  <a:srgbClr val="FF0000"/>
                </a:solidFill>
                <a:latin typeface="Arial Unicode MS" pitchFamily="34" charset="-128"/>
              </a:rPr>
              <a:t>How Do I Find Free And Clear Houses?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00200"/>
            <a:ext cx="3700308" cy="2800767"/>
          </a:xfrm>
          <a:prstGeom prst="rect">
            <a:avLst/>
          </a:prstGeom>
          <a:noFill/>
        </p:spPr>
        <p:txBody>
          <a:bodyPr wrap="none">
            <a:spAutoFit/>
          </a:bodyPr>
          <a:lstStyle/>
          <a:p>
            <a:pPr algn="ctr">
              <a:defRPr/>
            </a:pPr>
            <a:r>
              <a:rPr 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Yellow</a:t>
            </a:r>
          </a:p>
          <a:p>
            <a:pPr algn="ctr">
              <a:defRPr/>
            </a:pPr>
            <a:r>
              <a:rPr 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Letter</a:t>
            </a:r>
          </a:p>
        </p:txBody>
      </p:sp>
      <p:sp>
        <p:nvSpPr>
          <p:cNvPr id="29698" name="Text Box 3"/>
          <p:cNvSpPr txBox="1">
            <a:spLocks noChangeArrowheads="1"/>
          </p:cNvSpPr>
          <p:nvPr/>
        </p:nvSpPr>
        <p:spPr bwMode="auto">
          <a:xfrm>
            <a:off x="4343400" y="609600"/>
            <a:ext cx="4419600" cy="5578475"/>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sz="2400" b="1">
                <a:solidFill>
                  <a:schemeClr val="accent1"/>
                </a:solidFill>
                <a:latin typeface="Lucida Handwriting" pitchFamily="66" charset="0"/>
              </a:rPr>
              <a:t>Hi,</a:t>
            </a:r>
          </a:p>
          <a:p>
            <a:pPr>
              <a:spcBef>
                <a:spcPct val="50000"/>
              </a:spcBef>
            </a:pPr>
            <a:r>
              <a:rPr lang="en-US" sz="2400" b="1">
                <a:solidFill>
                  <a:schemeClr val="accent1"/>
                </a:solidFill>
                <a:latin typeface="Lucida Handwriting" pitchFamily="66" charset="0"/>
              </a:rPr>
              <a:t>     My name is John MacNeil and my wife is Donna.</a:t>
            </a:r>
          </a:p>
          <a:p>
            <a:pPr>
              <a:spcBef>
                <a:spcPct val="50000"/>
              </a:spcBef>
            </a:pPr>
            <a:r>
              <a:rPr lang="en-US" sz="2400" b="1">
                <a:solidFill>
                  <a:schemeClr val="accent1"/>
                </a:solidFill>
                <a:latin typeface="Lucida Handwriting" pitchFamily="66" charset="0"/>
              </a:rPr>
              <a:t>     We’d like to buy your house at 123 Maple Street.</a:t>
            </a:r>
          </a:p>
          <a:p>
            <a:pPr>
              <a:spcBef>
                <a:spcPct val="50000"/>
              </a:spcBef>
            </a:pPr>
            <a:r>
              <a:rPr lang="en-US" sz="2400" b="1">
                <a:solidFill>
                  <a:schemeClr val="accent1"/>
                </a:solidFill>
                <a:latin typeface="Lucida Handwriting" pitchFamily="66" charset="0"/>
              </a:rPr>
              <a:t>     Please call me at 555-5496.</a:t>
            </a:r>
          </a:p>
          <a:p>
            <a:pPr>
              <a:spcBef>
                <a:spcPct val="50000"/>
              </a:spcBef>
            </a:pPr>
            <a:r>
              <a:rPr lang="en-US" sz="2400" b="1">
                <a:solidFill>
                  <a:schemeClr val="accent1"/>
                </a:solidFill>
                <a:latin typeface="Lucida Handwriting" pitchFamily="66" charset="0"/>
              </a:rPr>
              <a:t>		John</a:t>
            </a:r>
          </a:p>
          <a:p>
            <a:pPr>
              <a:spcBef>
                <a:spcPct val="50000"/>
              </a:spcBef>
            </a:pPr>
            <a:endParaRPr lang="en-US" sz="2400" b="1">
              <a:solidFill>
                <a:schemeClr val="accent1"/>
              </a:solidFill>
              <a:latin typeface="Lucida Handwriting" pitchFamily="66" charset="0"/>
            </a:endParaRPr>
          </a:p>
          <a:p>
            <a:pPr>
              <a:spcBef>
                <a:spcPct val="50000"/>
              </a:spcBef>
            </a:pPr>
            <a:endParaRPr lang="en-US" sz="2400" b="1">
              <a:solidFill>
                <a:schemeClr val="accent1"/>
              </a:solidFill>
              <a:latin typeface="Lucida Handwriting" pitchFamily="66" charset="0"/>
            </a:endParaRPr>
          </a:p>
        </p:txBody>
      </p:sp>
      <p:sp>
        <p:nvSpPr>
          <p:cNvPr id="29699" name="Line 4"/>
          <p:cNvSpPr>
            <a:spLocks noChangeShapeType="1"/>
          </p:cNvSpPr>
          <p:nvPr/>
        </p:nvSpPr>
        <p:spPr bwMode="auto">
          <a:xfrm>
            <a:off x="4343400" y="1143000"/>
            <a:ext cx="4419600" cy="0"/>
          </a:xfrm>
          <a:prstGeom prst="line">
            <a:avLst/>
          </a:prstGeom>
          <a:noFill/>
          <a:ln w="9525">
            <a:solidFill>
              <a:schemeClr val="hlink"/>
            </a:solidFill>
            <a:round/>
            <a:headEnd/>
            <a:tailEnd/>
          </a:ln>
        </p:spPr>
        <p:txBody>
          <a:bodyPr/>
          <a:lstStyle/>
          <a:p>
            <a:endParaRPr lang="en-US"/>
          </a:p>
        </p:txBody>
      </p:sp>
      <p:sp>
        <p:nvSpPr>
          <p:cNvPr id="29700" name="Line 5"/>
          <p:cNvSpPr>
            <a:spLocks noChangeShapeType="1"/>
          </p:cNvSpPr>
          <p:nvPr/>
        </p:nvSpPr>
        <p:spPr bwMode="auto">
          <a:xfrm>
            <a:off x="4343400" y="1524000"/>
            <a:ext cx="4419600" cy="0"/>
          </a:xfrm>
          <a:prstGeom prst="line">
            <a:avLst/>
          </a:prstGeom>
          <a:noFill/>
          <a:ln w="9525">
            <a:solidFill>
              <a:schemeClr val="hlink"/>
            </a:solidFill>
            <a:round/>
            <a:headEnd/>
            <a:tailEnd/>
          </a:ln>
        </p:spPr>
        <p:txBody>
          <a:bodyPr/>
          <a:lstStyle/>
          <a:p>
            <a:endParaRPr lang="en-US"/>
          </a:p>
        </p:txBody>
      </p:sp>
      <p:sp>
        <p:nvSpPr>
          <p:cNvPr id="29701" name="Line 6"/>
          <p:cNvSpPr>
            <a:spLocks noChangeShapeType="1"/>
          </p:cNvSpPr>
          <p:nvPr/>
        </p:nvSpPr>
        <p:spPr bwMode="auto">
          <a:xfrm>
            <a:off x="4343400" y="1905000"/>
            <a:ext cx="4419600" cy="0"/>
          </a:xfrm>
          <a:prstGeom prst="line">
            <a:avLst/>
          </a:prstGeom>
          <a:noFill/>
          <a:ln w="9525">
            <a:solidFill>
              <a:schemeClr val="hlink"/>
            </a:solidFill>
            <a:round/>
            <a:headEnd/>
            <a:tailEnd/>
          </a:ln>
        </p:spPr>
        <p:txBody>
          <a:bodyPr/>
          <a:lstStyle/>
          <a:p>
            <a:endParaRPr lang="en-US"/>
          </a:p>
        </p:txBody>
      </p:sp>
      <p:sp>
        <p:nvSpPr>
          <p:cNvPr id="29702" name="Line 7"/>
          <p:cNvSpPr>
            <a:spLocks noChangeShapeType="1"/>
          </p:cNvSpPr>
          <p:nvPr/>
        </p:nvSpPr>
        <p:spPr bwMode="auto">
          <a:xfrm>
            <a:off x="4343400" y="2286000"/>
            <a:ext cx="4419600" cy="0"/>
          </a:xfrm>
          <a:prstGeom prst="line">
            <a:avLst/>
          </a:prstGeom>
          <a:noFill/>
          <a:ln w="9525">
            <a:solidFill>
              <a:schemeClr val="hlink"/>
            </a:solidFill>
            <a:round/>
            <a:headEnd/>
            <a:tailEnd/>
          </a:ln>
        </p:spPr>
        <p:txBody>
          <a:bodyPr/>
          <a:lstStyle/>
          <a:p>
            <a:endParaRPr lang="en-US"/>
          </a:p>
        </p:txBody>
      </p:sp>
      <p:sp>
        <p:nvSpPr>
          <p:cNvPr id="29703" name="Line 8"/>
          <p:cNvSpPr>
            <a:spLocks noChangeShapeType="1"/>
          </p:cNvSpPr>
          <p:nvPr/>
        </p:nvSpPr>
        <p:spPr bwMode="auto">
          <a:xfrm>
            <a:off x="4343400" y="2819400"/>
            <a:ext cx="4419600" cy="0"/>
          </a:xfrm>
          <a:prstGeom prst="line">
            <a:avLst/>
          </a:prstGeom>
          <a:noFill/>
          <a:ln w="9525">
            <a:solidFill>
              <a:schemeClr val="hlink"/>
            </a:solidFill>
            <a:round/>
            <a:headEnd/>
            <a:tailEnd/>
          </a:ln>
        </p:spPr>
        <p:txBody>
          <a:bodyPr/>
          <a:lstStyle/>
          <a:p>
            <a:endParaRPr lang="en-US"/>
          </a:p>
        </p:txBody>
      </p:sp>
      <p:sp>
        <p:nvSpPr>
          <p:cNvPr id="29704" name="Line 9"/>
          <p:cNvSpPr>
            <a:spLocks noChangeShapeType="1"/>
          </p:cNvSpPr>
          <p:nvPr/>
        </p:nvSpPr>
        <p:spPr bwMode="auto">
          <a:xfrm>
            <a:off x="4343400" y="3124200"/>
            <a:ext cx="4419600" cy="0"/>
          </a:xfrm>
          <a:prstGeom prst="line">
            <a:avLst/>
          </a:prstGeom>
          <a:noFill/>
          <a:ln w="9525">
            <a:solidFill>
              <a:schemeClr val="hlink"/>
            </a:solidFill>
            <a:round/>
            <a:headEnd/>
            <a:tailEnd/>
          </a:ln>
        </p:spPr>
        <p:txBody>
          <a:bodyPr/>
          <a:lstStyle/>
          <a:p>
            <a:endParaRPr lang="en-US"/>
          </a:p>
        </p:txBody>
      </p:sp>
      <p:sp>
        <p:nvSpPr>
          <p:cNvPr id="29705" name="Line 10"/>
          <p:cNvSpPr>
            <a:spLocks noChangeShapeType="1"/>
          </p:cNvSpPr>
          <p:nvPr/>
        </p:nvSpPr>
        <p:spPr bwMode="auto">
          <a:xfrm>
            <a:off x="4343400" y="3581400"/>
            <a:ext cx="4419600" cy="0"/>
          </a:xfrm>
          <a:prstGeom prst="line">
            <a:avLst/>
          </a:prstGeom>
          <a:noFill/>
          <a:ln w="9525">
            <a:solidFill>
              <a:schemeClr val="hlink"/>
            </a:solidFill>
            <a:round/>
            <a:headEnd/>
            <a:tailEnd/>
          </a:ln>
        </p:spPr>
        <p:txBody>
          <a:bodyPr/>
          <a:lstStyle/>
          <a:p>
            <a:endParaRPr lang="en-US"/>
          </a:p>
        </p:txBody>
      </p:sp>
      <p:sp>
        <p:nvSpPr>
          <p:cNvPr id="29706" name="Line 11"/>
          <p:cNvSpPr>
            <a:spLocks noChangeShapeType="1"/>
          </p:cNvSpPr>
          <p:nvPr/>
        </p:nvSpPr>
        <p:spPr bwMode="auto">
          <a:xfrm>
            <a:off x="4343400" y="4114800"/>
            <a:ext cx="4419600" cy="0"/>
          </a:xfrm>
          <a:prstGeom prst="line">
            <a:avLst/>
          </a:prstGeom>
          <a:noFill/>
          <a:ln w="9525">
            <a:solidFill>
              <a:schemeClr val="hlink"/>
            </a:solidFill>
            <a:round/>
            <a:headEnd/>
            <a:tailEnd/>
          </a:ln>
        </p:spPr>
        <p:txBody>
          <a:bodyPr/>
          <a:lstStyle/>
          <a:p>
            <a:endParaRPr lang="en-US"/>
          </a:p>
        </p:txBody>
      </p:sp>
      <p:sp>
        <p:nvSpPr>
          <p:cNvPr id="29707" name="Line 12"/>
          <p:cNvSpPr>
            <a:spLocks noChangeShapeType="1"/>
          </p:cNvSpPr>
          <p:nvPr/>
        </p:nvSpPr>
        <p:spPr bwMode="auto">
          <a:xfrm>
            <a:off x="4343400" y="4495800"/>
            <a:ext cx="4419600" cy="0"/>
          </a:xfrm>
          <a:prstGeom prst="line">
            <a:avLst/>
          </a:prstGeom>
          <a:noFill/>
          <a:ln w="9525">
            <a:solidFill>
              <a:schemeClr val="hlink"/>
            </a:solidFill>
            <a:round/>
            <a:headEnd/>
            <a:tailEnd/>
          </a:ln>
        </p:spPr>
        <p:txBody>
          <a:bodyPr/>
          <a:lstStyle/>
          <a:p>
            <a:endParaRPr lang="en-US"/>
          </a:p>
        </p:txBody>
      </p:sp>
      <p:sp>
        <p:nvSpPr>
          <p:cNvPr id="29708" name="Line 13"/>
          <p:cNvSpPr>
            <a:spLocks noChangeShapeType="1"/>
          </p:cNvSpPr>
          <p:nvPr/>
        </p:nvSpPr>
        <p:spPr bwMode="auto">
          <a:xfrm>
            <a:off x="4343400" y="5029200"/>
            <a:ext cx="4419600" cy="0"/>
          </a:xfrm>
          <a:prstGeom prst="line">
            <a:avLst/>
          </a:prstGeom>
          <a:noFill/>
          <a:ln w="9525">
            <a:solidFill>
              <a:schemeClr val="hlink"/>
            </a:solidFill>
            <a:round/>
            <a:headEnd/>
            <a:tailEnd/>
          </a:ln>
        </p:spPr>
        <p:txBody>
          <a:bodyPr/>
          <a:lstStyle/>
          <a:p>
            <a:endParaRPr lang="en-US"/>
          </a:p>
        </p:txBody>
      </p:sp>
      <p:sp>
        <p:nvSpPr>
          <p:cNvPr id="29709" name="Line 14"/>
          <p:cNvSpPr>
            <a:spLocks noChangeShapeType="1"/>
          </p:cNvSpPr>
          <p:nvPr/>
        </p:nvSpPr>
        <p:spPr bwMode="auto">
          <a:xfrm>
            <a:off x="4343400" y="5334000"/>
            <a:ext cx="4419600" cy="0"/>
          </a:xfrm>
          <a:prstGeom prst="line">
            <a:avLst/>
          </a:prstGeom>
          <a:noFill/>
          <a:ln w="9525">
            <a:solidFill>
              <a:schemeClr val="hlink"/>
            </a:solidFill>
            <a:round/>
            <a:headEnd/>
            <a:tailEnd/>
          </a:ln>
        </p:spPr>
        <p:txBody>
          <a:bodyPr/>
          <a:lstStyle/>
          <a:p>
            <a:endParaRPr lang="en-US"/>
          </a:p>
        </p:txBody>
      </p:sp>
      <p:sp>
        <p:nvSpPr>
          <p:cNvPr id="29710" name="Line 15"/>
          <p:cNvSpPr>
            <a:spLocks noChangeShapeType="1"/>
          </p:cNvSpPr>
          <p:nvPr/>
        </p:nvSpPr>
        <p:spPr bwMode="auto">
          <a:xfrm>
            <a:off x="4343400" y="5638800"/>
            <a:ext cx="4419600" cy="0"/>
          </a:xfrm>
          <a:prstGeom prst="line">
            <a:avLst/>
          </a:prstGeom>
          <a:noFill/>
          <a:ln w="9525">
            <a:solidFill>
              <a:schemeClr val="hlink"/>
            </a:solidFill>
            <a:round/>
            <a:headEnd/>
            <a:tailEnd/>
          </a:ln>
        </p:spPr>
        <p:txBody>
          <a:bodyPr/>
          <a:lstStyle/>
          <a:p>
            <a:endParaRPr lang="en-US"/>
          </a:p>
        </p:txBody>
      </p:sp>
      <p:sp>
        <p:nvSpPr>
          <p:cNvPr id="29711" name="Line 16"/>
          <p:cNvSpPr>
            <a:spLocks noChangeShapeType="1"/>
          </p:cNvSpPr>
          <p:nvPr/>
        </p:nvSpPr>
        <p:spPr bwMode="auto">
          <a:xfrm>
            <a:off x="4343400" y="5943600"/>
            <a:ext cx="4419600" cy="0"/>
          </a:xfrm>
          <a:prstGeom prst="line">
            <a:avLst/>
          </a:prstGeom>
          <a:noFill/>
          <a:ln w="9525">
            <a:solidFill>
              <a:schemeClr val="hlink"/>
            </a:solidFill>
            <a:round/>
            <a:headEnd/>
            <a:tailEnd/>
          </a:ln>
        </p:spPr>
        <p:txBody>
          <a:bodyPr/>
          <a:lstStyle/>
          <a:p>
            <a:endParaRPr lang="en-US"/>
          </a:p>
        </p:txBody>
      </p:sp>
      <p:sp>
        <p:nvSpPr>
          <p:cNvPr id="29712" name="Text Box 17"/>
          <p:cNvSpPr txBox="1">
            <a:spLocks noChangeArrowheads="1"/>
          </p:cNvSpPr>
          <p:nvPr/>
        </p:nvSpPr>
        <p:spPr bwMode="auto">
          <a:xfrm>
            <a:off x="135654" y="4419600"/>
            <a:ext cx="4343400" cy="400110"/>
          </a:xfrm>
          <a:prstGeom prst="rect">
            <a:avLst/>
          </a:prstGeom>
          <a:noFill/>
          <a:ln w="9525">
            <a:noFill/>
            <a:miter lim="800000"/>
            <a:headEnd/>
            <a:tailEnd/>
          </a:ln>
        </p:spPr>
        <p:txBody>
          <a:bodyPr wrap="square">
            <a:spAutoFit/>
          </a:bodyPr>
          <a:lstStyle/>
          <a:p>
            <a:pPr>
              <a:spcBef>
                <a:spcPct val="50000"/>
              </a:spcBef>
            </a:pPr>
            <a:r>
              <a:rPr lang="en-US" sz="2000" dirty="0"/>
              <a:t>  </a:t>
            </a:r>
            <a:r>
              <a:rPr lang="en-US" sz="2000" b="1" dirty="0" smtClean="0">
                <a:effectLst>
                  <a:outerShdw blurRad="38100" dist="38100" dir="2700000" algn="tl">
                    <a:srgbClr val="000000">
                      <a:alpha val="43137"/>
                    </a:srgbClr>
                  </a:outerShdw>
                </a:effectLst>
              </a:rPr>
              <a:t>www.LeGrandYellowLetters.com</a:t>
            </a:r>
            <a:endParaRPr lang="en-US" sz="20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6875" t="8594" r="15000"/>
          <a:stretch/>
        </p:blipFill>
        <p:spPr>
          <a:xfrm>
            <a:off x="2133600" y="152399"/>
            <a:ext cx="5105400" cy="6637019"/>
          </a:xfrm>
          <a:prstGeom prst="rect">
            <a:avLst/>
          </a:prstGeom>
        </p:spPr>
      </p:pic>
    </p:spTree>
    <p:extLst>
      <p:ext uri="{BB962C8B-B14F-4D97-AF65-F5344CB8AC3E}">
        <p14:creationId xmlns:p14="http://schemas.microsoft.com/office/powerpoint/2010/main" val="336293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1828800"/>
            <a:ext cx="8001000" cy="2743200"/>
          </a:xfrm>
        </p:spPr>
        <p:txBody>
          <a:bodyPr/>
          <a:lstStyle/>
          <a:p>
            <a:pPr algn="ctr"/>
            <a:r>
              <a:rPr lang="en-US" sz="4800" b="1" dirty="0" smtClean="0">
                <a:ln>
                  <a:solidFill>
                    <a:srgbClr val="00B0F0">
                      <a:alpha val="66000"/>
                    </a:srgbClr>
                  </a:solidFill>
                </a:ln>
                <a:solidFill>
                  <a:srgbClr val="0000FF"/>
                </a:solidFill>
              </a:rPr>
              <a:t>Set up an account with</a:t>
            </a:r>
            <a:r>
              <a:rPr lang="en-US" sz="4800" b="1" dirty="0" smtClean="0">
                <a:ln>
                  <a:solidFill>
                    <a:srgbClr val="00B0F0">
                      <a:alpha val="66000"/>
                    </a:srgbClr>
                  </a:solidFill>
                </a:ln>
                <a:solidFill>
                  <a:srgbClr val="0000FF"/>
                </a:solidFill>
                <a:effectLst>
                  <a:outerShdw blurRad="38100" dist="38100" dir="2700000" algn="tl">
                    <a:srgbClr val="000000">
                      <a:alpha val="43137"/>
                    </a:srgbClr>
                  </a:outerShdw>
                </a:effectLst>
              </a:rPr>
              <a:t/>
            </a:r>
            <a:br>
              <a:rPr lang="en-US" sz="4800" b="1" dirty="0" smtClean="0">
                <a:ln>
                  <a:solidFill>
                    <a:srgbClr val="00B0F0">
                      <a:alpha val="66000"/>
                    </a:srgbClr>
                  </a:solidFill>
                </a:ln>
                <a:solidFill>
                  <a:srgbClr val="0000FF"/>
                </a:solidFill>
                <a:effectLst>
                  <a:outerShdw blurRad="38100" dist="38100" dir="2700000" algn="tl">
                    <a:srgbClr val="000000">
                      <a:alpha val="43137"/>
                    </a:srgbClr>
                  </a:outerShdw>
                </a:effectLst>
              </a:rPr>
            </a:br>
            <a:r>
              <a:rPr lang="en-US" sz="4800" b="1" dirty="0" smtClean="0">
                <a:ln>
                  <a:solidFill>
                    <a:srgbClr val="00B0F0">
                      <a:alpha val="66000"/>
                    </a:srgbClr>
                  </a:solidFill>
                </a:ln>
                <a:solidFill>
                  <a:srgbClr val="0000FF"/>
                </a:solidFill>
                <a:effectLst>
                  <a:outerShdw blurRad="38100" dist="38100" dir="2700000" algn="tl">
                    <a:srgbClr val="000000">
                      <a:alpha val="43137"/>
                    </a:srgbClr>
                  </a:outerShdw>
                </a:effectLst>
              </a:rPr>
              <a:t>Patlive.com/</a:t>
            </a:r>
            <a:r>
              <a:rPr lang="en-US" sz="4800" b="1" dirty="0" err="1" smtClean="0">
                <a:ln>
                  <a:solidFill>
                    <a:srgbClr val="00B0F0">
                      <a:alpha val="66000"/>
                    </a:srgbClr>
                  </a:solidFill>
                </a:ln>
                <a:solidFill>
                  <a:srgbClr val="0000FF"/>
                </a:solidFill>
                <a:effectLst>
                  <a:outerShdw blurRad="38100" dist="38100" dir="2700000" algn="tl">
                    <a:srgbClr val="000000">
                      <a:alpha val="43137"/>
                    </a:srgbClr>
                  </a:outerShdw>
                </a:effectLst>
              </a:rPr>
              <a:t>RonLeGrand</a:t>
            </a:r>
            <a:r>
              <a:rPr lang="en-US" sz="4800" b="1" dirty="0" smtClean="0">
                <a:ln>
                  <a:solidFill>
                    <a:srgbClr val="00B0F0">
                      <a:alpha val="66000"/>
                    </a:srgbClr>
                  </a:solidFill>
                </a:ln>
                <a:solidFill>
                  <a:srgbClr val="0000FF"/>
                </a:solidFill>
                <a:effectLst>
                  <a:outerShdw blurRad="38100" dist="38100" dir="2700000" algn="tl">
                    <a:srgbClr val="000000">
                      <a:alpha val="43137"/>
                    </a:srgbClr>
                  </a:outerShdw>
                </a:effectLst>
              </a:rPr>
              <a:t/>
            </a:r>
            <a:br>
              <a:rPr lang="en-US" sz="4800" b="1" dirty="0" smtClean="0">
                <a:ln>
                  <a:solidFill>
                    <a:srgbClr val="00B0F0">
                      <a:alpha val="66000"/>
                    </a:srgbClr>
                  </a:solidFill>
                </a:ln>
                <a:solidFill>
                  <a:srgbClr val="0000FF"/>
                </a:solidFill>
                <a:effectLst>
                  <a:outerShdw blurRad="38100" dist="38100" dir="2700000" algn="tl">
                    <a:srgbClr val="000000">
                      <a:alpha val="43137"/>
                    </a:srgbClr>
                  </a:outerShdw>
                </a:effectLst>
              </a:rPr>
            </a:br>
            <a:r>
              <a:rPr lang="en-US" sz="4800" b="1" dirty="0" smtClean="0">
                <a:ln>
                  <a:solidFill>
                    <a:srgbClr val="00B0F0">
                      <a:alpha val="66000"/>
                    </a:srgbClr>
                  </a:solidFill>
                </a:ln>
                <a:solidFill>
                  <a:srgbClr val="0000FF"/>
                </a:solidFill>
              </a:rPr>
              <a:t>To Take Inbound Calls</a:t>
            </a:r>
            <a:endParaRPr lang="en-US" sz="4800" b="1" dirty="0">
              <a:ln>
                <a:solidFill>
                  <a:srgbClr val="00B0F0">
                    <a:alpha val="66000"/>
                  </a:srgbClr>
                </a:solidFill>
              </a:ln>
              <a:solidFill>
                <a:srgbClr val="0000FF"/>
              </a:solidFill>
            </a:endParaRPr>
          </a:p>
        </p:txBody>
      </p:sp>
    </p:spTree>
    <p:extLst>
      <p:ext uri="{BB962C8B-B14F-4D97-AF65-F5344CB8AC3E}">
        <p14:creationId xmlns:p14="http://schemas.microsoft.com/office/powerpoint/2010/main" val="214692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95400"/>
            <a:ext cx="8534400" cy="4648200"/>
          </a:xfrm>
        </p:spPr>
        <p:txBody>
          <a:bodyPr/>
          <a:lstStyle/>
          <a:p>
            <a:pPr marL="0" indent="0" algn="ctr">
              <a:buNone/>
            </a:pPr>
            <a:r>
              <a:rPr lang="en-US" sz="4000" b="1" dirty="0" smtClean="0">
                <a:ln>
                  <a:solidFill>
                    <a:srgbClr val="00B050">
                      <a:alpha val="30000"/>
                    </a:srgbClr>
                  </a:solidFill>
                </a:ln>
                <a:solidFill>
                  <a:srgbClr val="009900"/>
                </a:solidFill>
              </a:rPr>
              <a:t>Have a virtual assistant call them back and complete a property info sheet. We can supply your VA</a:t>
            </a:r>
          </a:p>
          <a:p>
            <a:pPr marL="0" indent="0" algn="ctr">
              <a:buNone/>
            </a:pPr>
            <a:r>
              <a:rPr lang="en-US" sz="4800" b="1" dirty="0" smtClean="0">
                <a:ln>
                  <a:solidFill>
                    <a:srgbClr val="00B050">
                      <a:alpha val="30000"/>
                    </a:srgbClr>
                  </a:solidFill>
                </a:ln>
                <a:solidFill>
                  <a:srgbClr val="009900"/>
                </a:solidFill>
                <a:effectLst>
                  <a:outerShdw blurRad="38100" dist="38100" dir="2700000" algn="tl">
                    <a:srgbClr val="000000">
                      <a:alpha val="43137"/>
                    </a:srgbClr>
                  </a:outerShdw>
                </a:effectLst>
              </a:rPr>
              <a:t>888-840-8389</a:t>
            </a:r>
          </a:p>
          <a:p>
            <a:pPr marL="0" indent="0">
              <a:buNone/>
            </a:pPr>
            <a:endParaRPr lang="en-US" dirty="0"/>
          </a:p>
        </p:txBody>
      </p:sp>
    </p:spTree>
    <p:extLst>
      <p:ext uri="{BB962C8B-B14F-4D97-AF65-F5344CB8AC3E}">
        <p14:creationId xmlns:p14="http://schemas.microsoft.com/office/powerpoint/2010/main" val="398185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ctr" eaLnBrk="1" hangingPunct="1"/>
            <a:r>
              <a:rPr lang="en-US" sz="3200" b="1" smtClean="0"/>
              <a:t>House With Large Equity And A Debt</a:t>
            </a:r>
          </a:p>
        </p:txBody>
      </p:sp>
      <p:sp>
        <p:nvSpPr>
          <p:cNvPr id="30722" name="Rectangle 3"/>
          <p:cNvSpPr>
            <a:spLocks noGrp="1" noChangeArrowheads="1"/>
          </p:cNvSpPr>
          <p:nvPr>
            <p:ph type="body" sz="half" idx="1"/>
          </p:nvPr>
        </p:nvSpPr>
        <p:spPr>
          <a:xfrm>
            <a:off x="381000" y="838200"/>
            <a:ext cx="5791200" cy="5791200"/>
          </a:xfrm>
        </p:spPr>
        <p:txBody>
          <a:bodyPr/>
          <a:lstStyle/>
          <a:p>
            <a:pPr algn="ctr" eaLnBrk="1" hangingPunct="1">
              <a:lnSpc>
                <a:spcPct val="90000"/>
              </a:lnSpc>
              <a:buFontTx/>
              <a:buNone/>
            </a:pPr>
            <a:r>
              <a:rPr lang="en-US" sz="1800" b="1" dirty="0" smtClean="0">
                <a:solidFill>
                  <a:schemeClr val="accent1"/>
                </a:solidFill>
              </a:rPr>
              <a:t>$200,000 House</a:t>
            </a:r>
          </a:p>
          <a:p>
            <a:pPr algn="ctr" eaLnBrk="1" hangingPunct="1">
              <a:lnSpc>
                <a:spcPct val="90000"/>
              </a:lnSpc>
              <a:buFontTx/>
              <a:buNone/>
            </a:pPr>
            <a:endParaRPr lang="en-US" sz="1800" b="1" dirty="0" smtClean="0">
              <a:solidFill>
                <a:schemeClr val="accent1"/>
              </a:solidFill>
            </a:endParaRPr>
          </a:p>
          <a:p>
            <a:pPr eaLnBrk="1" hangingPunct="1">
              <a:lnSpc>
                <a:spcPct val="90000"/>
              </a:lnSpc>
              <a:buFontTx/>
              <a:buNone/>
            </a:pPr>
            <a:r>
              <a:rPr lang="en-US" sz="1600" b="1" dirty="0" smtClean="0">
                <a:solidFill>
                  <a:schemeClr val="accent1"/>
                </a:solidFill>
              </a:rPr>
              <a:t>Purchase	$175,000</a:t>
            </a:r>
          </a:p>
          <a:p>
            <a:pPr eaLnBrk="1" hangingPunct="1">
              <a:lnSpc>
                <a:spcPct val="90000"/>
              </a:lnSpc>
              <a:buFontTx/>
              <a:buNone/>
            </a:pPr>
            <a:r>
              <a:rPr lang="en-US" sz="1600" b="1" dirty="0" smtClean="0">
                <a:solidFill>
                  <a:schemeClr val="accent1"/>
                </a:solidFill>
              </a:rPr>
              <a:t>Down		$  10,000</a:t>
            </a:r>
          </a:p>
          <a:p>
            <a:pPr eaLnBrk="1" hangingPunct="1">
              <a:lnSpc>
                <a:spcPct val="90000"/>
              </a:lnSpc>
              <a:buFontTx/>
              <a:buNone/>
            </a:pPr>
            <a:r>
              <a:rPr lang="en-US" sz="1600" b="1" dirty="0" smtClean="0">
                <a:solidFill>
                  <a:schemeClr val="accent1"/>
                </a:solidFill>
              </a:rPr>
              <a:t>Loan		$  95,000 – $860 mo.</a:t>
            </a:r>
          </a:p>
          <a:p>
            <a:pPr eaLnBrk="1" hangingPunct="1">
              <a:lnSpc>
                <a:spcPct val="90000"/>
              </a:lnSpc>
              <a:buFontTx/>
              <a:buNone/>
            </a:pPr>
            <a:r>
              <a:rPr lang="en-US" sz="1600" b="1" dirty="0" smtClean="0">
                <a:solidFill>
                  <a:schemeClr val="accent1"/>
                </a:solidFill>
              </a:rPr>
              <a:t>2</a:t>
            </a:r>
            <a:r>
              <a:rPr lang="en-US" sz="1600" b="1" baseline="30000" dirty="0" smtClean="0">
                <a:solidFill>
                  <a:schemeClr val="accent1"/>
                </a:solidFill>
              </a:rPr>
              <a:t>nd</a:t>
            </a:r>
            <a:r>
              <a:rPr lang="en-US" sz="1600" b="1" dirty="0" smtClean="0">
                <a:solidFill>
                  <a:schemeClr val="accent1"/>
                </a:solidFill>
              </a:rPr>
              <a:t> To Seller	</a:t>
            </a:r>
            <a:r>
              <a:rPr lang="en-US" sz="1600" b="1" u="sng" dirty="0" smtClean="0">
                <a:solidFill>
                  <a:schemeClr val="accent1"/>
                </a:solidFill>
              </a:rPr>
              <a:t>$70,000 –No payment, No </a:t>
            </a:r>
            <a:r>
              <a:rPr lang="en-US" sz="1600" b="1" u="sng" dirty="0" err="1" smtClean="0">
                <a:solidFill>
                  <a:schemeClr val="accent1"/>
                </a:solidFill>
              </a:rPr>
              <a:t>Intrest</a:t>
            </a:r>
            <a:r>
              <a:rPr lang="en-US" sz="1600" b="1" u="sng" dirty="0" smtClean="0">
                <a:solidFill>
                  <a:schemeClr val="accent1"/>
                </a:solidFill>
              </a:rPr>
              <a:t>      </a:t>
            </a:r>
            <a:r>
              <a:rPr lang="en-US" sz="1600" b="1" dirty="0" smtClean="0">
                <a:solidFill>
                  <a:schemeClr val="accent1"/>
                </a:solidFill>
              </a:rPr>
              <a:t>You Owe	$165,000 – $860 mo. </a:t>
            </a:r>
          </a:p>
          <a:p>
            <a:pPr algn="ctr" eaLnBrk="1" hangingPunct="1">
              <a:lnSpc>
                <a:spcPct val="90000"/>
              </a:lnSpc>
              <a:buFontTx/>
              <a:buNone/>
            </a:pPr>
            <a:endParaRPr lang="en-US" sz="1600" b="1" dirty="0" smtClean="0">
              <a:solidFill>
                <a:schemeClr val="accent1"/>
              </a:solidFill>
            </a:endParaRPr>
          </a:p>
          <a:p>
            <a:pPr eaLnBrk="1" hangingPunct="1">
              <a:lnSpc>
                <a:spcPct val="90000"/>
              </a:lnSpc>
              <a:buFontTx/>
              <a:buNone/>
            </a:pPr>
            <a:r>
              <a:rPr lang="en-US" sz="1600" b="1" dirty="0" smtClean="0">
                <a:solidFill>
                  <a:schemeClr val="hlink"/>
                </a:solidFill>
              </a:rPr>
              <a:t>You Sell		$200,000</a:t>
            </a:r>
          </a:p>
          <a:p>
            <a:pPr eaLnBrk="1" hangingPunct="1">
              <a:lnSpc>
                <a:spcPct val="90000"/>
              </a:lnSpc>
              <a:buFontTx/>
              <a:buNone/>
            </a:pPr>
            <a:r>
              <a:rPr lang="en-US" sz="1600" b="1" dirty="0" smtClean="0">
                <a:solidFill>
                  <a:schemeClr val="hlink"/>
                </a:solidFill>
              </a:rPr>
              <a:t>Down		$  20,000</a:t>
            </a:r>
          </a:p>
          <a:p>
            <a:pPr eaLnBrk="1" hangingPunct="1">
              <a:lnSpc>
                <a:spcPct val="90000"/>
              </a:lnSpc>
              <a:buFontTx/>
              <a:buNone/>
            </a:pPr>
            <a:r>
              <a:rPr lang="en-US" sz="1600" b="1" dirty="0" smtClean="0">
                <a:solidFill>
                  <a:schemeClr val="hlink"/>
                </a:solidFill>
              </a:rPr>
              <a:t>Note To You	$180,000 - $1,760 mo.</a:t>
            </a:r>
          </a:p>
          <a:p>
            <a:pPr eaLnBrk="1" hangingPunct="1">
              <a:lnSpc>
                <a:spcPct val="90000"/>
              </a:lnSpc>
              <a:buFontTx/>
              <a:buNone/>
            </a:pPr>
            <a:r>
              <a:rPr lang="en-US" sz="1600" b="1" dirty="0" smtClean="0"/>
              <a:t> </a:t>
            </a:r>
          </a:p>
          <a:p>
            <a:pPr algn="ctr" eaLnBrk="1" hangingPunct="1">
              <a:lnSpc>
                <a:spcPct val="90000"/>
              </a:lnSpc>
              <a:buFontTx/>
              <a:buNone/>
            </a:pPr>
            <a:r>
              <a:rPr lang="en-US" sz="1600" b="1" dirty="0" smtClean="0">
                <a:solidFill>
                  <a:schemeClr val="accent2"/>
                </a:solidFill>
              </a:rPr>
              <a:t>Monthly Spread $900</a:t>
            </a:r>
          </a:p>
          <a:p>
            <a:pPr algn="ctr" eaLnBrk="1" hangingPunct="1">
              <a:lnSpc>
                <a:spcPct val="90000"/>
              </a:lnSpc>
              <a:buFontTx/>
              <a:buNone/>
            </a:pPr>
            <a:r>
              <a:rPr lang="en-US" sz="1600" b="1" dirty="0" smtClean="0">
                <a:solidFill>
                  <a:schemeClr val="accent2"/>
                </a:solidFill>
              </a:rPr>
              <a:t>$10,000 Net Cash</a:t>
            </a:r>
          </a:p>
          <a:p>
            <a:pPr algn="ctr" eaLnBrk="1" hangingPunct="1">
              <a:lnSpc>
                <a:spcPct val="90000"/>
              </a:lnSpc>
              <a:buFontTx/>
              <a:buNone/>
            </a:pPr>
            <a:endParaRPr lang="en-US" sz="1600" b="1" dirty="0" smtClean="0">
              <a:solidFill>
                <a:schemeClr val="accent2"/>
              </a:solidFill>
            </a:endParaRPr>
          </a:p>
          <a:p>
            <a:pPr eaLnBrk="1" hangingPunct="1">
              <a:lnSpc>
                <a:spcPct val="90000"/>
              </a:lnSpc>
              <a:buFontTx/>
              <a:buNone/>
            </a:pPr>
            <a:r>
              <a:rPr lang="en-US" sz="1600" b="1" dirty="0" smtClean="0">
                <a:solidFill>
                  <a:schemeClr val="accent2"/>
                </a:solidFill>
              </a:rPr>
              <a:t>Profit-	 10,000    Down Payment Spread</a:t>
            </a:r>
          </a:p>
          <a:p>
            <a:pPr eaLnBrk="1" hangingPunct="1">
              <a:lnSpc>
                <a:spcPct val="90000"/>
              </a:lnSpc>
              <a:buFontTx/>
              <a:buNone/>
            </a:pPr>
            <a:r>
              <a:rPr lang="en-US" sz="1600" b="1" dirty="0" smtClean="0">
                <a:solidFill>
                  <a:schemeClr val="accent2"/>
                </a:solidFill>
              </a:rPr>
              <a:t>		 21,600    Cash Flow ( 2 years)</a:t>
            </a:r>
          </a:p>
          <a:p>
            <a:pPr eaLnBrk="1" hangingPunct="1">
              <a:lnSpc>
                <a:spcPct val="90000"/>
              </a:lnSpc>
              <a:buFontTx/>
              <a:buNone/>
            </a:pPr>
            <a:r>
              <a:rPr lang="en-US" sz="1600" b="1" dirty="0" smtClean="0">
                <a:solidFill>
                  <a:schemeClr val="accent2"/>
                </a:solidFill>
              </a:rPr>
              <a:t>		  15,000   When paid off (180,000-165,000)</a:t>
            </a:r>
          </a:p>
          <a:p>
            <a:pPr eaLnBrk="1" hangingPunct="1">
              <a:lnSpc>
                <a:spcPct val="90000"/>
              </a:lnSpc>
              <a:buFontTx/>
              <a:buNone/>
            </a:pPr>
            <a:r>
              <a:rPr lang="en-US" sz="1600" b="1" dirty="0" smtClean="0">
                <a:solidFill>
                  <a:schemeClr val="accent2"/>
                </a:solidFill>
              </a:rPr>
              <a:t>		  </a:t>
            </a:r>
            <a:r>
              <a:rPr lang="en-US" sz="1600" b="1" u="sng" dirty="0" smtClean="0">
                <a:solidFill>
                  <a:schemeClr val="accent2"/>
                </a:solidFill>
              </a:rPr>
              <a:t>20,000</a:t>
            </a:r>
            <a:r>
              <a:rPr lang="en-US" sz="1600" b="1" dirty="0" smtClean="0">
                <a:solidFill>
                  <a:schemeClr val="accent2"/>
                </a:solidFill>
              </a:rPr>
              <a:t>   Probable discount on Sellers Equity </a:t>
            </a:r>
          </a:p>
          <a:p>
            <a:pPr eaLnBrk="1" hangingPunct="1">
              <a:lnSpc>
                <a:spcPct val="90000"/>
              </a:lnSpc>
              <a:buFontTx/>
              <a:buNone/>
            </a:pPr>
            <a:r>
              <a:rPr lang="en-US" sz="1600" b="1" dirty="0" smtClean="0">
                <a:solidFill>
                  <a:schemeClr val="accent2"/>
                </a:solidFill>
              </a:rPr>
              <a:t>		  66,600   Cash- Plus forfeited Down Payments</a:t>
            </a:r>
          </a:p>
        </p:txBody>
      </p:sp>
      <p:sp>
        <p:nvSpPr>
          <p:cNvPr id="30723" name="Text Box 4"/>
          <p:cNvSpPr txBox="1">
            <a:spLocks noChangeArrowheads="1"/>
          </p:cNvSpPr>
          <p:nvPr/>
        </p:nvSpPr>
        <p:spPr bwMode="auto">
          <a:xfrm>
            <a:off x="4724400" y="3810000"/>
            <a:ext cx="38862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 Wrap around Mortgage or all inclusive trust deed AITD)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33400" y="381000"/>
            <a:ext cx="8229600" cy="762000"/>
          </a:xfrm>
        </p:spPr>
        <p:txBody>
          <a:bodyPr/>
          <a:lstStyle/>
          <a:p>
            <a:pPr algn="ctr" eaLnBrk="1" hangingPunct="1"/>
            <a:r>
              <a:rPr lang="en-US" sz="3200" b="1" smtClean="0">
                <a:solidFill>
                  <a:srgbClr val="FF0000"/>
                </a:solidFill>
              </a:rPr>
              <a:t>House With Large Equity And A Debt</a:t>
            </a:r>
          </a:p>
        </p:txBody>
      </p:sp>
      <p:sp>
        <p:nvSpPr>
          <p:cNvPr id="31746" name="Rectangle 3"/>
          <p:cNvSpPr>
            <a:spLocks noGrp="1" noChangeArrowheads="1"/>
          </p:cNvSpPr>
          <p:nvPr>
            <p:ph type="body" sz="half" idx="1"/>
          </p:nvPr>
        </p:nvSpPr>
        <p:spPr>
          <a:xfrm>
            <a:off x="0" y="1447800"/>
            <a:ext cx="5334000" cy="4267200"/>
          </a:xfrm>
        </p:spPr>
        <p:txBody>
          <a:bodyPr/>
          <a:lstStyle/>
          <a:p>
            <a:pPr algn="ctr" eaLnBrk="1" hangingPunct="1">
              <a:lnSpc>
                <a:spcPct val="90000"/>
              </a:lnSpc>
              <a:buFontTx/>
              <a:buNone/>
            </a:pPr>
            <a:r>
              <a:rPr lang="en-US" sz="1800" b="1" smtClean="0"/>
              <a:t>$200,000 House</a:t>
            </a:r>
          </a:p>
          <a:p>
            <a:pPr algn="ctr" eaLnBrk="1" hangingPunct="1">
              <a:lnSpc>
                <a:spcPct val="90000"/>
              </a:lnSpc>
              <a:buFontTx/>
              <a:buNone/>
            </a:pPr>
            <a:endParaRPr lang="en-US" sz="1800" b="1" smtClean="0"/>
          </a:p>
          <a:p>
            <a:pPr eaLnBrk="1" hangingPunct="1">
              <a:lnSpc>
                <a:spcPct val="90000"/>
              </a:lnSpc>
              <a:buFontTx/>
              <a:buNone/>
            </a:pPr>
            <a:r>
              <a:rPr lang="en-US" sz="1800" b="1" smtClean="0"/>
              <a:t>Purchase      $175,000</a:t>
            </a:r>
          </a:p>
          <a:p>
            <a:pPr eaLnBrk="1" hangingPunct="1">
              <a:lnSpc>
                <a:spcPct val="90000"/>
              </a:lnSpc>
              <a:buFontTx/>
              <a:buNone/>
            </a:pPr>
            <a:r>
              <a:rPr lang="en-US" sz="1800" b="1" smtClean="0"/>
              <a:t>Down	        $  10,000</a:t>
            </a:r>
          </a:p>
          <a:p>
            <a:pPr eaLnBrk="1" hangingPunct="1">
              <a:lnSpc>
                <a:spcPct val="90000"/>
              </a:lnSpc>
              <a:buFontTx/>
              <a:buNone/>
            </a:pPr>
            <a:r>
              <a:rPr lang="en-US" sz="1800" b="1" smtClean="0"/>
              <a:t>Loan	        $  95,000 – $860 mo.</a:t>
            </a:r>
          </a:p>
          <a:p>
            <a:pPr eaLnBrk="1" hangingPunct="1">
              <a:lnSpc>
                <a:spcPct val="90000"/>
              </a:lnSpc>
              <a:buFontTx/>
              <a:buNone/>
            </a:pPr>
            <a:r>
              <a:rPr lang="en-US" sz="1800" b="1" smtClean="0"/>
              <a:t>2</a:t>
            </a:r>
            <a:r>
              <a:rPr lang="en-US" sz="1800" b="1" baseline="30000" smtClean="0"/>
              <a:t>nd</a:t>
            </a:r>
            <a:r>
              <a:rPr lang="en-US" sz="1800" b="1" smtClean="0"/>
              <a:t> To Seller </a:t>
            </a:r>
            <a:r>
              <a:rPr lang="en-US" sz="1800" b="1" u="sng" smtClean="0"/>
              <a:t>$  70,000 –   NI-NP</a:t>
            </a:r>
          </a:p>
          <a:p>
            <a:pPr eaLnBrk="1" hangingPunct="1">
              <a:lnSpc>
                <a:spcPct val="90000"/>
              </a:lnSpc>
              <a:buFontTx/>
              <a:buNone/>
            </a:pPr>
            <a:r>
              <a:rPr lang="en-US" sz="1800" b="1" smtClean="0"/>
              <a:t>You Owe       $165,000 – $860 mo. </a:t>
            </a:r>
          </a:p>
          <a:p>
            <a:pPr algn="ctr" eaLnBrk="1" hangingPunct="1">
              <a:lnSpc>
                <a:spcPct val="90000"/>
              </a:lnSpc>
              <a:buFontTx/>
              <a:buNone/>
            </a:pPr>
            <a:endParaRPr lang="en-US" sz="1800" b="1" smtClean="0"/>
          </a:p>
          <a:p>
            <a:pPr eaLnBrk="1" hangingPunct="1">
              <a:lnSpc>
                <a:spcPct val="90000"/>
              </a:lnSpc>
              <a:buFontTx/>
              <a:buNone/>
            </a:pPr>
            <a:r>
              <a:rPr lang="en-US" sz="1800" b="1" smtClean="0"/>
              <a:t>You Sell	        $200,000</a:t>
            </a:r>
          </a:p>
          <a:p>
            <a:pPr eaLnBrk="1" hangingPunct="1">
              <a:lnSpc>
                <a:spcPct val="90000"/>
              </a:lnSpc>
              <a:buFontTx/>
              <a:buNone/>
            </a:pPr>
            <a:r>
              <a:rPr lang="en-US" sz="1800" b="1" smtClean="0"/>
              <a:t>Down	        $  20,000</a:t>
            </a:r>
          </a:p>
          <a:p>
            <a:pPr eaLnBrk="1" hangingPunct="1">
              <a:lnSpc>
                <a:spcPct val="90000"/>
              </a:lnSpc>
              <a:buFontTx/>
              <a:buNone/>
            </a:pPr>
            <a:r>
              <a:rPr lang="en-US" sz="1800" b="1" smtClean="0"/>
              <a:t>Note To You $180,000 - $1,760 mo.</a:t>
            </a:r>
          </a:p>
          <a:p>
            <a:pPr eaLnBrk="1" hangingPunct="1">
              <a:lnSpc>
                <a:spcPct val="90000"/>
              </a:lnSpc>
              <a:buFontTx/>
              <a:buNone/>
            </a:pPr>
            <a:r>
              <a:rPr lang="en-US" sz="1800" b="1" smtClean="0"/>
              <a:t> </a:t>
            </a:r>
          </a:p>
          <a:p>
            <a:pPr algn="ctr" eaLnBrk="1" hangingPunct="1">
              <a:lnSpc>
                <a:spcPct val="90000"/>
              </a:lnSpc>
              <a:buFontTx/>
              <a:buNone/>
            </a:pPr>
            <a:r>
              <a:rPr lang="en-US" sz="1800" b="1" smtClean="0"/>
              <a:t>Monthly Spread $900</a:t>
            </a:r>
          </a:p>
          <a:p>
            <a:pPr algn="ctr" eaLnBrk="1" hangingPunct="1">
              <a:lnSpc>
                <a:spcPct val="90000"/>
              </a:lnSpc>
              <a:buFontTx/>
              <a:buNone/>
            </a:pPr>
            <a:r>
              <a:rPr lang="en-US" sz="1800" b="1" smtClean="0"/>
              <a:t>$10,000 Net Cash</a:t>
            </a:r>
          </a:p>
        </p:txBody>
      </p:sp>
      <p:sp>
        <p:nvSpPr>
          <p:cNvPr id="31747" name="Rectangle 4"/>
          <p:cNvSpPr>
            <a:spLocks noChangeArrowheads="1"/>
          </p:cNvSpPr>
          <p:nvPr/>
        </p:nvSpPr>
        <p:spPr bwMode="auto">
          <a:xfrm>
            <a:off x="4191000" y="1447800"/>
            <a:ext cx="4724400" cy="4343400"/>
          </a:xfrm>
          <a:prstGeom prst="rect">
            <a:avLst/>
          </a:prstGeom>
          <a:noFill/>
          <a:ln w="9525">
            <a:noFill/>
            <a:miter lim="800000"/>
            <a:headEnd/>
            <a:tailEnd/>
          </a:ln>
        </p:spPr>
        <p:txBody>
          <a:bodyPr/>
          <a:lstStyle/>
          <a:p>
            <a:pPr marL="342900" indent="-342900" algn="ctr">
              <a:lnSpc>
                <a:spcPct val="90000"/>
              </a:lnSpc>
              <a:spcBef>
                <a:spcPct val="20000"/>
              </a:spcBef>
              <a:buClr>
                <a:schemeClr val="accent1"/>
              </a:buClr>
            </a:pPr>
            <a:r>
              <a:rPr lang="en-US" b="1" dirty="0">
                <a:solidFill>
                  <a:schemeClr val="accent1"/>
                </a:solidFill>
              </a:rPr>
              <a:t>$1,000,000 House</a:t>
            </a:r>
          </a:p>
          <a:p>
            <a:pPr marL="342900" indent="-342900" algn="ctr">
              <a:lnSpc>
                <a:spcPct val="90000"/>
              </a:lnSpc>
              <a:spcBef>
                <a:spcPct val="20000"/>
              </a:spcBef>
              <a:buClr>
                <a:schemeClr val="accent1"/>
              </a:buClr>
            </a:pPr>
            <a:endParaRPr lang="en-US" b="1" dirty="0">
              <a:solidFill>
                <a:schemeClr val="accent1"/>
              </a:solidFill>
            </a:endParaRPr>
          </a:p>
          <a:p>
            <a:pPr marL="342900" indent="-342900">
              <a:lnSpc>
                <a:spcPct val="90000"/>
              </a:lnSpc>
              <a:spcBef>
                <a:spcPct val="20000"/>
              </a:spcBef>
              <a:buClr>
                <a:schemeClr val="accent1"/>
              </a:buClr>
            </a:pPr>
            <a:r>
              <a:rPr lang="en-US" b="1" dirty="0">
                <a:solidFill>
                  <a:schemeClr val="accent1"/>
                </a:solidFill>
              </a:rPr>
              <a:t>Purchase	$800,000</a:t>
            </a:r>
          </a:p>
          <a:p>
            <a:pPr marL="342900" indent="-342900">
              <a:lnSpc>
                <a:spcPct val="90000"/>
              </a:lnSpc>
              <a:spcBef>
                <a:spcPct val="20000"/>
              </a:spcBef>
              <a:buClr>
                <a:schemeClr val="accent1"/>
              </a:buClr>
            </a:pPr>
            <a:r>
              <a:rPr lang="en-US" b="1" dirty="0">
                <a:solidFill>
                  <a:schemeClr val="accent1"/>
                </a:solidFill>
              </a:rPr>
              <a:t>Down		$  25,000</a:t>
            </a:r>
          </a:p>
          <a:p>
            <a:pPr marL="342900" indent="-342900">
              <a:lnSpc>
                <a:spcPct val="90000"/>
              </a:lnSpc>
              <a:spcBef>
                <a:spcPct val="20000"/>
              </a:spcBef>
              <a:buClr>
                <a:schemeClr val="accent1"/>
              </a:buClr>
            </a:pPr>
            <a:r>
              <a:rPr lang="en-US" b="1" dirty="0">
                <a:solidFill>
                  <a:schemeClr val="accent1"/>
                </a:solidFill>
              </a:rPr>
              <a:t>Loan		$525,000 – $3,800 mo.</a:t>
            </a:r>
          </a:p>
          <a:p>
            <a:pPr marL="342900" indent="-342900">
              <a:lnSpc>
                <a:spcPct val="90000"/>
              </a:lnSpc>
              <a:spcBef>
                <a:spcPct val="20000"/>
              </a:spcBef>
              <a:buClr>
                <a:schemeClr val="accent1"/>
              </a:buClr>
            </a:pPr>
            <a:r>
              <a:rPr lang="en-US" b="1" dirty="0">
                <a:solidFill>
                  <a:schemeClr val="accent1"/>
                </a:solidFill>
              </a:rPr>
              <a:t>2</a:t>
            </a:r>
            <a:r>
              <a:rPr lang="en-US" b="1" baseline="30000" dirty="0">
                <a:solidFill>
                  <a:schemeClr val="accent1"/>
                </a:solidFill>
              </a:rPr>
              <a:t>nd</a:t>
            </a:r>
            <a:r>
              <a:rPr lang="en-US" b="1" dirty="0">
                <a:solidFill>
                  <a:schemeClr val="accent1"/>
                </a:solidFill>
              </a:rPr>
              <a:t> To Seller	</a:t>
            </a:r>
            <a:r>
              <a:rPr lang="en-US" b="1" u="sng" dirty="0">
                <a:solidFill>
                  <a:schemeClr val="accent1"/>
                </a:solidFill>
              </a:rPr>
              <a:t>$250,000 – $0 mo.</a:t>
            </a:r>
          </a:p>
          <a:p>
            <a:pPr marL="342900" indent="-342900">
              <a:lnSpc>
                <a:spcPct val="90000"/>
              </a:lnSpc>
              <a:spcBef>
                <a:spcPct val="20000"/>
              </a:spcBef>
              <a:buClr>
                <a:schemeClr val="accent1"/>
              </a:buClr>
            </a:pPr>
            <a:r>
              <a:rPr lang="en-US" b="1" dirty="0">
                <a:solidFill>
                  <a:schemeClr val="accent1"/>
                </a:solidFill>
              </a:rPr>
              <a:t>You Owe	$775,000 – $3,800 mo. </a:t>
            </a:r>
          </a:p>
          <a:p>
            <a:pPr marL="342900" indent="-342900" algn="ctr">
              <a:lnSpc>
                <a:spcPct val="90000"/>
              </a:lnSpc>
              <a:spcBef>
                <a:spcPct val="20000"/>
              </a:spcBef>
              <a:buClr>
                <a:schemeClr val="accent1"/>
              </a:buClr>
            </a:pPr>
            <a:endParaRPr lang="en-US" b="1" dirty="0">
              <a:solidFill>
                <a:schemeClr val="accent1"/>
              </a:solidFill>
            </a:endParaRPr>
          </a:p>
          <a:p>
            <a:pPr marL="342900" indent="-342900">
              <a:lnSpc>
                <a:spcPct val="90000"/>
              </a:lnSpc>
              <a:spcBef>
                <a:spcPct val="20000"/>
              </a:spcBef>
              <a:buClr>
                <a:schemeClr val="accent1"/>
              </a:buClr>
            </a:pPr>
            <a:r>
              <a:rPr lang="en-US" b="1" dirty="0">
                <a:solidFill>
                  <a:schemeClr val="hlink"/>
                </a:solidFill>
              </a:rPr>
              <a:t>You Sell		$1,000,000</a:t>
            </a:r>
          </a:p>
          <a:p>
            <a:pPr marL="342900" indent="-342900">
              <a:lnSpc>
                <a:spcPct val="90000"/>
              </a:lnSpc>
              <a:spcBef>
                <a:spcPct val="20000"/>
              </a:spcBef>
              <a:buClr>
                <a:schemeClr val="accent1"/>
              </a:buClr>
            </a:pPr>
            <a:r>
              <a:rPr lang="en-US" b="1" dirty="0">
                <a:solidFill>
                  <a:schemeClr val="hlink"/>
                </a:solidFill>
              </a:rPr>
              <a:t>Down		$   100,000</a:t>
            </a:r>
          </a:p>
          <a:p>
            <a:pPr marL="342900" indent="-342900">
              <a:lnSpc>
                <a:spcPct val="90000"/>
              </a:lnSpc>
              <a:spcBef>
                <a:spcPct val="20000"/>
              </a:spcBef>
              <a:buClr>
                <a:schemeClr val="accent1"/>
              </a:buClr>
            </a:pPr>
            <a:r>
              <a:rPr lang="en-US" b="1" dirty="0">
                <a:solidFill>
                  <a:schemeClr val="hlink"/>
                </a:solidFill>
              </a:rPr>
              <a:t>Note To You	$900,000 - </a:t>
            </a:r>
            <a:r>
              <a:rPr lang="en-US" b="1" dirty="0" smtClean="0">
                <a:solidFill>
                  <a:schemeClr val="hlink"/>
                </a:solidFill>
              </a:rPr>
              <a:t>$5,357.28 </a:t>
            </a:r>
            <a:r>
              <a:rPr lang="en-US" b="1" dirty="0">
                <a:solidFill>
                  <a:schemeClr val="hlink"/>
                </a:solidFill>
              </a:rPr>
              <a:t>mo.</a:t>
            </a:r>
          </a:p>
          <a:p>
            <a:pPr marL="342900" indent="-342900">
              <a:lnSpc>
                <a:spcPct val="90000"/>
              </a:lnSpc>
              <a:spcBef>
                <a:spcPct val="20000"/>
              </a:spcBef>
              <a:buClr>
                <a:schemeClr val="accent1"/>
              </a:buClr>
            </a:pPr>
            <a:r>
              <a:rPr lang="en-US" b="1" dirty="0"/>
              <a:t> </a:t>
            </a:r>
            <a:r>
              <a:rPr lang="en-US" b="1" dirty="0" smtClean="0"/>
              <a:t>				      (6% - 30 </a:t>
            </a:r>
            <a:r>
              <a:rPr lang="en-US" b="1" dirty="0" err="1" smtClean="0"/>
              <a:t>yr</a:t>
            </a:r>
            <a:r>
              <a:rPr lang="en-US" b="1" dirty="0" smtClean="0"/>
              <a:t>)</a:t>
            </a:r>
            <a:endParaRPr lang="en-US" b="1" dirty="0"/>
          </a:p>
          <a:p>
            <a:pPr marL="342900" indent="-342900" algn="ctr">
              <a:lnSpc>
                <a:spcPct val="90000"/>
              </a:lnSpc>
              <a:spcBef>
                <a:spcPct val="20000"/>
              </a:spcBef>
              <a:buClr>
                <a:schemeClr val="accent1"/>
              </a:buClr>
            </a:pPr>
            <a:r>
              <a:rPr lang="en-US" b="1" dirty="0">
                <a:solidFill>
                  <a:schemeClr val="accent2"/>
                </a:solidFill>
              </a:rPr>
              <a:t>Monthly Spread </a:t>
            </a:r>
            <a:r>
              <a:rPr lang="en-US" b="1" dirty="0" smtClean="0">
                <a:solidFill>
                  <a:schemeClr val="accent2"/>
                </a:solidFill>
              </a:rPr>
              <a:t>$1,557.28</a:t>
            </a:r>
            <a:endParaRPr lang="en-US" b="1" dirty="0">
              <a:solidFill>
                <a:schemeClr val="accent2"/>
              </a:solidFill>
            </a:endParaRPr>
          </a:p>
          <a:p>
            <a:pPr marL="342900" indent="-342900" algn="ctr">
              <a:lnSpc>
                <a:spcPct val="90000"/>
              </a:lnSpc>
              <a:spcBef>
                <a:spcPct val="20000"/>
              </a:spcBef>
              <a:buClr>
                <a:schemeClr val="accent1"/>
              </a:buClr>
            </a:pPr>
            <a:r>
              <a:rPr lang="en-US" b="1" dirty="0">
                <a:solidFill>
                  <a:schemeClr val="accent2"/>
                </a:solidFill>
              </a:rPr>
              <a:t>$75,000 Net Cash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algn="ctr"/>
            <a:r>
              <a:rPr lang="en-US" sz="3200" smtClean="0"/>
              <a:t>All slides from this presentation may be downloaded from your Gold Club Membership site </a:t>
            </a:r>
            <a:br>
              <a:rPr lang="en-US" sz="3200" smtClean="0"/>
            </a:br>
            <a:r>
              <a:rPr lang="en-US" sz="3200" smtClean="0">
                <a:hlinkClick r:id="rId2"/>
              </a:rPr>
              <a:t>www.ronsgoldclub.com</a:t>
            </a:r>
            <a:r>
              <a:rPr lang="en-US" sz="3200" smtClean="0"/>
              <a:t> under Webinars</a:t>
            </a:r>
          </a:p>
        </p:txBody>
      </p:sp>
      <p:sp>
        <p:nvSpPr>
          <p:cNvPr id="16386" name="Rectangle 3"/>
          <p:cNvSpPr>
            <a:spLocks noGrp="1" noChangeArrowheads="1"/>
          </p:cNvSpPr>
          <p:nvPr>
            <p:ph type="body" idx="1"/>
          </p:nvPr>
        </p:nvSpPr>
        <p:spPr>
          <a:xfrm>
            <a:off x="609600" y="3124200"/>
            <a:ext cx="7772400" cy="1828800"/>
          </a:xfrm>
        </p:spPr>
        <p:txBody>
          <a:bodyPr/>
          <a:lstStyle/>
          <a:p>
            <a:pPr algn="ctr"/>
            <a:r>
              <a:rPr lang="en-US" b="1" smtClean="0">
                <a:solidFill>
                  <a:srgbClr val="0000FF"/>
                </a:solidFill>
              </a:rPr>
              <a:t>If you’re not a Gold Club Member go to </a:t>
            </a:r>
            <a:r>
              <a:rPr lang="en-US" b="1" smtClean="0">
                <a:solidFill>
                  <a:srgbClr val="0000FF"/>
                </a:solidFill>
                <a:hlinkClick r:id="rId3"/>
              </a:rPr>
              <a:t>www.ronsdollardeal.com</a:t>
            </a:r>
            <a:r>
              <a:rPr lang="en-US" b="1" smtClean="0">
                <a:solidFill>
                  <a:srgbClr val="0000FF"/>
                </a:solidFill>
              </a:rPr>
              <a:t> and accept my $1.00 offer</a:t>
            </a:r>
          </a:p>
        </p:txBody>
      </p:sp>
      <p:sp>
        <p:nvSpPr>
          <p:cNvPr id="16387" name="Text Box 4"/>
          <p:cNvSpPr txBox="1">
            <a:spLocks noChangeArrowheads="1"/>
          </p:cNvSpPr>
          <p:nvPr/>
        </p:nvSpPr>
        <p:spPr bwMode="auto">
          <a:xfrm>
            <a:off x="1066800" y="5105400"/>
            <a:ext cx="74676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rPr>
              <a:t>Do Not Do It 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381000"/>
            <a:ext cx="8610600" cy="762000"/>
          </a:xfrm>
        </p:spPr>
        <p:txBody>
          <a:bodyPr/>
          <a:lstStyle/>
          <a:p>
            <a:pPr algn="ctr" eaLnBrk="1" hangingPunct="1"/>
            <a:r>
              <a:rPr lang="en-US" sz="2800" b="1" smtClean="0"/>
              <a:t>House With Little Or No Equity </a:t>
            </a:r>
            <a:br>
              <a:rPr lang="en-US" sz="2800" b="1" smtClean="0"/>
            </a:br>
            <a:r>
              <a:rPr lang="en-US" sz="2800" b="1" smtClean="0"/>
              <a:t>And Low Payment</a:t>
            </a:r>
          </a:p>
        </p:txBody>
      </p:sp>
      <p:sp>
        <p:nvSpPr>
          <p:cNvPr id="32770" name="Rectangle 3"/>
          <p:cNvSpPr>
            <a:spLocks noGrp="1" noChangeArrowheads="1"/>
          </p:cNvSpPr>
          <p:nvPr>
            <p:ph type="body" sz="half" idx="1"/>
          </p:nvPr>
        </p:nvSpPr>
        <p:spPr>
          <a:xfrm>
            <a:off x="381000" y="1371600"/>
            <a:ext cx="8458200" cy="5181600"/>
          </a:xfrm>
        </p:spPr>
        <p:txBody>
          <a:bodyPr/>
          <a:lstStyle/>
          <a:p>
            <a:pPr eaLnBrk="1" hangingPunct="1">
              <a:buFontTx/>
              <a:buNone/>
            </a:pPr>
            <a:r>
              <a:rPr lang="en-US" b="1" dirty="0" smtClean="0">
                <a:solidFill>
                  <a:schemeClr val="accent1"/>
                </a:solidFill>
              </a:rPr>
              <a:t>$200,000 House</a:t>
            </a:r>
          </a:p>
          <a:p>
            <a:pPr algn="ctr" eaLnBrk="1" hangingPunct="1">
              <a:buFontTx/>
              <a:buNone/>
            </a:pPr>
            <a:endParaRPr lang="en-US" sz="1800" b="1" dirty="0" smtClean="0">
              <a:solidFill>
                <a:schemeClr val="accent1"/>
              </a:solidFill>
            </a:endParaRPr>
          </a:p>
          <a:p>
            <a:pPr eaLnBrk="1" hangingPunct="1">
              <a:buFontTx/>
              <a:buNone/>
            </a:pPr>
            <a:r>
              <a:rPr lang="en-US" sz="1800" b="1" dirty="0" smtClean="0">
                <a:solidFill>
                  <a:schemeClr val="accent1"/>
                </a:solidFill>
              </a:rPr>
              <a:t>Purchase	$165,000</a:t>
            </a:r>
          </a:p>
          <a:p>
            <a:pPr eaLnBrk="1" hangingPunct="1">
              <a:buFontTx/>
              <a:buNone/>
            </a:pPr>
            <a:r>
              <a:rPr lang="en-US" sz="1800" b="1" dirty="0" smtClean="0">
                <a:solidFill>
                  <a:schemeClr val="accent1"/>
                </a:solidFill>
              </a:rPr>
              <a:t>Down		$           0</a:t>
            </a:r>
          </a:p>
          <a:p>
            <a:pPr eaLnBrk="1" hangingPunct="1">
              <a:buFontTx/>
              <a:buNone/>
            </a:pPr>
            <a:r>
              <a:rPr lang="en-US" sz="1800" b="1" dirty="0" smtClean="0">
                <a:solidFill>
                  <a:schemeClr val="accent1"/>
                </a:solidFill>
              </a:rPr>
              <a:t>Loan		$165,000 – $1,220 mo.</a:t>
            </a:r>
          </a:p>
          <a:p>
            <a:pPr eaLnBrk="1" hangingPunct="1">
              <a:buFontTx/>
              <a:buNone/>
            </a:pPr>
            <a:r>
              <a:rPr lang="en-US" sz="1800" b="1" dirty="0" smtClean="0">
                <a:solidFill>
                  <a:schemeClr val="accent1"/>
                </a:solidFill>
              </a:rPr>
              <a:t>You Buy 	$165,000 – $1,220 mo.</a:t>
            </a:r>
          </a:p>
          <a:p>
            <a:pPr eaLnBrk="1" hangingPunct="1">
              <a:buFontTx/>
              <a:buNone/>
            </a:pPr>
            <a:r>
              <a:rPr lang="en-US" sz="1800" b="1" dirty="0" smtClean="0">
                <a:solidFill>
                  <a:schemeClr val="accent1"/>
                </a:solidFill>
              </a:rPr>
              <a:t>(Wraparound or Subject to</a:t>
            </a:r>
          </a:p>
          <a:p>
            <a:pPr eaLnBrk="1" hangingPunct="1">
              <a:buFontTx/>
              <a:buNone/>
            </a:pPr>
            <a:endParaRPr lang="en-US" sz="1800" b="1" dirty="0" smtClean="0">
              <a:solidFill>
                <a:schemeClr val="hlink"/>
              </a:solidFill>
            </a:endParaRPr>
          </a:p>
          <a:p>
            <a:pPr eaLnBrk="1" hangingPunct="1">
              <a:buFontTx/>
              <a:buNone/>
            </a:pPr>
            <a:r>
              <a:rPr lang="en-US" sz="1800" b="1" dirty="0" smtClean="0">
                <a:solidFill>
                  <a:schemeClr val="hlink"/>
                </a:solidFill>
              </a:rPr>
              <a:t>You Sell		$200,000</a:t>
            </a:r>
          </a:p>
          <a:p>
            <a:pPr eaLnBrk="1" hangingPunct="1">
              <a:buFontTx/>
              <a:buNone/>
            </a:pPr>
            <a:r>
              <a:rPr lang="en-US" sz="1800" b="1" dirty="0" smtClean="0">
                <a:solidFill>
                  <a:schemeClr val="hlink"/>
                </a:solidFill>
              </a:rPr>
              <a:t>Down		$20,000</a:t>
            </a:r>
          </a:p>
          <a:p>
            <a:pPr eaLnBrk="1" hangingPunct="1">
              <a:buFontTx/>
              <a:buNone/>
            </a:pPr>
            <a:r>
              <a:rPr lang="en-US" sz="1800" b="1" dirty="0" smtClean="0">
                <a:solidFill>
                  <a:schemeClr val="hlink"/>
                </a:solidFill>
              </a:rPr>
              <a:t>Note To You	$180,000 - $1,750 mo.</a:t>
            </a:r>
          </a:p>
          <a:p>
            <a:pPr eaLnBrk="1" hangingPunct="1">
              <a:buFontTx/>
              <a:buNone/>
            </a:pPr>
            <a:r>
              <a:rPr lang="en-US" sz="1800" b="1" dirty="0" smtClean="0">
                <a:solidFill>
                  <a:schemeClr val="hlink"/>
                </a:solidFill>
              </a:rPr>
              <a:t>(wraparound, land contract or lease option)</a:t>
            </a:r>
          </a:p>
          <a:p>
            <a:pPr eaLnBrk="1" hangingPunct="1">
              <a:buFontTx/>
              <a:buNone/>
            </a:pPr>
            <a:r>
              <a:rPr lang="en-US" sz="1800" b="1" dirty="0" smtClean="0"/>
              <a:t> </a:t>
            </a:r>
          </a:p>
          <a:p>
            <a:pPr eaLnBrk="1" hangingPunct="1">
              <a:buFontTx/>
              <a:buNone/>
            </a:pPr>
            <a:r>
              <a:rPr lang="en-US" sz="1800" b="1" dirty="0" smtClean="0">
                <a:solidFill>
                  <a:schemeClr val="accent2"/>
                </a:solidFill>
              </a:rPr>
              <a:t>	Monthly Spread $530</a:t>
            </a:r>
          </a:p>
          <a:p>
            <a:pPr eaLnBrk="1" hangingPunct="1">
              <a:buFontTx/>
              <a:buNone/>
            </a:pPr>
            <a:r>
              <a:rPr lang="en-US" sz="1800" b="1" dirty="0" smtClean="0">
                <a:solidFill>
                  <a:schemeClr val="accent2"/>
                </a:solidFill>
              </a:rPr>
              <a:t>	$20,000 Net Cash</a:t>
            </a:r>
          </a:p>
        </p:txBody>
      </p:sp>
      <p:sp>
        <p:nvSpPr>
          <p:cNvPr id="32771" name="Text Box 4"/>
          <p:cNvSpPr txBox="1">
            <a:spLocks noChangeArrowheads="1"/>
          </p:cNvSpPr>
          <p:nvPr/>
        </p:nvSpPr>
        <p:spPr bwMode="auto">
          <a:xfrm>
            <a:off x="5638800" y="2057400"/>
            <a:ext cx="2971800" cy="2041525"/>
          </a:xfrm>
          <a:prstGeom prst="rect">
            <a:avLst/>
          </a:prstGeom>
          <a:noFill/>
          <a:ln w="9525">
            <a:noFill/>
            <a:miter lim="800000"/>
            <a:headEnd/>
            <a:tailEnd/>
          </a:ln>
        </p:spPr>
        <p:txBody>
          <a:bodyPr>
            <a:spAutoFit/>
          </a:bodyPr>
          <a:lstStyle/>
          <a:p>
            <a:pPr algn="ctr">
              <a:spcBef>
                <a:spcPct val="50000"/>
              </a:spcBef>
            </a:pPr>
            <a:r>
              <a:rPr lang="en-US" sz="3200" b="1">
                <a:solidFill>
                  <a:srgbClr val="0000FF"/>
                </a:solidFill>
              </a:rPr>
              <a:t>You Can Easily Do Five Of These A Month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28600" y="381000"/>
            <a:ext cx="8610600" cy="762000"/>
          </a:xfrm>
        </p:spPr>
        <p:txBody>
          <a:bodyPr/>
          <a:lstStyle/>
          <a:p>
            <a:pPr algn="ctr" eaLnBrk="1" hangingPunct="1"/>
            <a:r>
              <a:rPr lang="en-US" sz="2800" b="1" smtClean="0"/>
              <a:t>House With Little Or No Equity </a:t>
            </a:r>
            <a:br>
              <a:rPr lang="en-US" sz="2800" b="1" smtClean="0"/>
            </a:br>
            <a:r>
              <a:rPr lang="en-US" sz="2800" b="1" smtClean="0"/>
              <a:t>And Low Payment</a:t>
            </a:r>
          </a:p>
        </p:txBody>
      </p:sp>
      <p:sp>
        <p:nvSpPr>
          <p:cNvPr id="33794" name="Rectangle 3"/>
          <p:cNvSpPr>
            <a:spLocks noGrp="1" noChangeArrowheads="1"/>
          </p:cNvSpPr>
          <p:nvPr>
            <p:ph type="body" sz="half" idx="1"/>
          </p:nvPr>
        </p:nvSpPr>
        <p:spPr>
          <a:xfrm>
            <a:off x="0" y="1219200"/>
            <a:ext cx="4572000" cy="5181600"/>
          </a:xfrm>
        </p:spPr>
        <p:txBody>
          <a:bodyPr/>
          <a:lstStyle/>
          <a:p>
            <a:pPr algn="ctr" eaLnBrk="1" hangingPunct="1">
              <a:buFontTx/>
              <a:buNone/>
            </a:pPr>
            <a:r>
              <a:rPr lang="en-US" sz="1800" b="1" smtClean="0"/>
              <a:t>$200,000 House</a:t>
            </a:r>
          </a:p>
          <a:p>
            <a:pPr algn="ctr" eaLnBrk="1" hangingPunct="1">
              <a:buFontTx/>
              <a:buNone/>
            </a:pPr>
            <a:endParaRPr lang="en-US" sz="1800" b="1" smtClean="0"/>
          </a:p>
          <a:p>
            <a:pPr eaLnBrk="1" hangingPunct="1">
              <a:buFontTx/>
              <a:buNone/>
            </a:pPr>
            <a:r>
              <a:rPr lang="en-US" sz="1600" b="1" smtClean="0"/>
              <a:t>Purchase     $165,000</a:t>
            </a:r>
          </a:p>
          <a:p>
            <a:pPr eaLnBrk="1" hangingPunct="1">
              <a:buFontTx/>
              <a:buNone/>
            </a:pPr>
            <a:r>
              <a:rPr lang="en-US" sz="1600" b="1" smtClean="0"/>
              <a:t>Down	       $           0</a:t>
            </a:r>
          </a:p>
          <a:p>
            <a:pPr eaLnBrk="1" hangingPunct="1">
              <a:buFontTx/>
              <a:buNone/>
            </a:pPr>
            <a:r>
              <a:rPr lang="en-US" sz="1600" b="1" smtClean="0"/>
              <a:t>Loan	       $165,000 – $1,220 mo.</a:t>
            </a:r>
          </a:p>
          <a:p>
            <a:pPr eaLnBrk="1" hangingPunct="1">
              <a:buFontTx/>
              <a:buNone/>
            </a:pPr>
            <a:r>
              <a:rPr lang="en-US" sz="1600" b="1" smtClean="0"/>
              <a:t>You Buy       $165,000 – $1,220 mo.</a:t>
            </a:r>
          </a:p>
          <a:p>
            <a:pPr eaLnBrk="1" hangingPunct="1">
              <a:buFontTx/>
              <a:buNone/>
            </a:pPr>
            <a:r>
              <a:rPr lang="en-US" sz="1600" b="1" smtClean="0"/>
              <a:t>(Wraparound or Subject to)</a:t>
            </a:r>
          </a:p>
          <a:p>
            <a:pPr eaLnBrk="1" hangingPunct="1">
              <a:buFontTx/>
              <a:buNone/>
            </a:pPr>
            <a:endParaRPr lang="en-US" sz="1600" b="1" smtClean="0"/>
          </a:p>
          <a:p>
            <a:pPr eaLnBrk="1" hangingPunct="1">
              <a:buFontTx/>
              <a:buNone/>
            </a:pPr>
            <a:r>
              <a:rPr lang="en-US" sz="1600" b="1" smtClean="0"/>
              <a:t>You Sell	        $200,000</a:t>
            </a:r>
          </a:p>
          <a:p>
            <a:pPr eaLnBrk="1" hangingPunct="1">
              <a:buFontTx/>
              <a:buNone/>
            </a:pPr>
            <a:r>
              <a:rPr lang="en-US" sz="1600" b="1" smtClean="0"/>
              <a:t>Down	        $  20,000</a:t>
            </a:r>
          </a:p>
          <a:p>
            <a:pPr eaLnBrk="1" hangingPunct="1">
              <a:buFontTx/>
              <a:buNone/>
            </a:pPr>
            <a:r>
              <a:rPr lang="en-US" sz="1600" b="1" smtClean="0"/>
              <a:t>Note To You $180,000 - $1,750 mo.</a:t>
            </a:r>
          </a:p>
          <a:p>
            <a:pPr eaLnBrk="1" hangingPunct="1">
              <a:buFontTx/>
              <a:buNone/>
            </a:pPr>
            <a:r>
              <a:rPr lang="en-US" sz="1600" b="1" smtClean="0"/>
              <a:t> </a:t>
            </a:r>
          </a:p>
          <a:p>
            <a:pPr algn="ctr" eaLnBrk="1" hangingPunct="1">
              <a:buFontTx/>
              <a:buNone/>
            </a:pPr>
            <a:r>
              <a:rPr lang="en-US" sz="1600" b="1" smtClean="0"/>
              <a:t>Monthly Spread $530</a:t>
            </a:r>
          </a:p>
          <a:p>
            <a:pPr algn="ctr" eaLnBrk="1" hangingPunct="1">
              <a:buFontTx/>
              <a:buNone/>
            </a:pPr>
            <a:r>
              <a:rPr lang="en-US" sz="1600" b="1" smtClean="0"/>
              <a:t>$20,000 Net Cash</a:t>
            </a:r>
          </a:p>
        </p:txBody>
      </p:sp>
      <p:sp>
        <p:nvSpPr>
          <p:cNvPr id="33795" name="Rectangle 4"/>
          <p:cNvSpPr>
            <a:spLocks noChangeArrowheads="1"/>
          </p:cNvSpPr>
          <p:nvPr/>
        </p:nvSpPr>
        <p:spPr bwMode="auto">
          <a:xfrm>
            <a:off x="4267200" y="1219200"/>
            <a:ext cx="4572000" cy="5181600"/>
          </a:xfrm>
          <a:prstGeom prst="rect">
            <a:avLst/>
          </a:prstGeom>
          <a:noFill/>
          <a:ln w="9525">
            <a:noFill/>
            <a:miter lim="800000"/>
            <a:headEnd/>
            <a:tailEnd/>
          </a:ln>
        </p:spPr>
        <p:txBody>
          <a:bodyPr/>
          <a:lstStyle/>
          <a:p>
            <a:pPr marL="342900" indent="-342900" algn="ctr">
              <a:spcBef>
                <a:spcPct val="20000"/>
              </a:spcBef>
              <a:buClr>
                <a:schemeClr val="accent1"/>
              </a:buClr>
            </a:pPr>
            <a:r>
              <a:rPr lang="en-US" sz="1600" b="1" dirty="0">
                <a:solidFill>
                  <a:schemeClr val="accent1"/>
                </a:solidFill>
              </a:rPr>
              <a:t>$1,000,000 House</a:t>
            </a:r>
          </a:p>
          <a:p>
            <a:pPr marL="342900" indent="-342900" algn="ctr">
              <a:spcBef>
                <a:spcPct val="20000"/>
              </a:spcBef>
              <a:buClr>
                <a:schemeClr val="accent1"/>
              </a:buClr>
            </a:pPr>
            <a:endParaRPr lang="en-US" sz="1600" b="1" dirty="0">
              <a:solidFill>
                <a:schemeClr val="accent1"/>
              </a:solidFill>
            </a:endParaRPr>
          </a:p>
          <a:p>
            <a:pPr marL="342900" indent="-342900">
              <a:spcBef>
                <a:spcPct val="20000"/>
              </a:spcBef>
              <a:buClr>
                <a:schemeClr val="accent1"/>
              </a:buClr>
            </a:pPr>
            <a:r>
              <a:rPr lang="en-US" sz="1600" b="1" dirty="0">
                <a:solidFill>
                  <a:schemeClr val="accent1"/>
                </a:solidFill>
              </a:rPr>
              <a:t>Purchase	$675,000</a:t>
            </a:r>
          </a:p>
          <a:p>
            <a:pPr marL="342900" indent="-342900">
              <a:spcBef>
                <a:spcPct val="20000"/>
              </a:spcBef>
              <a:buClr>
                <a:schemeClr val="accent1"/>
              </a:buClr>
            </a:pPr>
            <a:r>
              <a:rPr lang="en-US" sz="1600" b="1" dirty="0">
                <a:solidFill>
                  <a:schemeClr val="accent1"/>
                </a:solidFill>
              </a:rPr>
              <a:t>Down		</a:t>
            </a:r>
            <a:r>
              <a:rPr lang="en-US" sz="1600" b="1" dirty="0" smtClean="0">
                <a:solidFill>
                  <a:schemeClr val="accent1"/>
                </a:solidFill>
              </a:rPr>
              <a:t>$20,000</a:t>
            </a:r>
            <a:endParaRPr lang="en-US" sz="1600" b="1" dirty="0">
              <a:solidFill>
                <a:schemeClr val="accent1"/>
              </a:solidFill>
            </a:endParaRPr>
          </a:p>
          <a:p>
            <a:pPr marL="342900" indent="-342900">
              <a:spcBef>
                <a:spcPct val="20000"/>
              </a:spcBef>
              <a:buClr>
                <a:schemeClr val="accent1"/>
              </a:buClr>
            </a:pPr>
            <a:r>
              <a:rPr lang="en-US" sz="1600" b="1" dirty="0">
                <a:solidFill>
                  <a:schemeClr val="accent1"/>
                </a:solidFill>
              </a:rPr>
              <a:t>Loan		$675,000 – $4,500 mo.</a:t>
            </a:r>
          </a:p>
          <a:p>
            <a:pPr marL="342900" indent="-342900">
              <a:spcBef>
                <a:spcPct val="20000"/>
              </a:spcBef>
              <a:buClr>
                <a:schemeClr val="accent1"/>
              </a:buClr>
            </a:pPr>
            <a:r>
              <a:rPr lang="en-US" sz="1600" b="1" dirty="0">
                <a:solidFill>
                  <a:schemeClr val="accent1"/>
                </a:solidFill>
              </a:rPr>
              <a:t>You Buy 	$</a:t>
            </a:r>
            <a:r>
              <a:rPr lang="en-US" sz="1600" b="1" dirty="0" smtClean="0">
                <a:solidFill>
                  <a:schemeClr val="accent1"/>
                </a:solidFill>
              </a:rPr>
              <a:t>695,000 </a:t>
            </a:r>
            <a:r>
              <a:rPr lang="en-US" sz="1600" b="1" dirty="0">
                <a:solidFill>
                  <a:schemeClr val="accent1"/>
                </a:solidFill>
              </a:rPr>
              <a:t>– $4,500 mo.</a:t>
            </a:r>
          </a:p>
          <a:p>
            <a:pPr marL="342900" indent="-342900">
              <a:spcBef>
                <a:spcPct val="20000"/>
              </a:spcBef>
              <a:buClr>
                <a:schemeClr val="accent1"/>
              </a:buClr>
            </a:pPr>
            <a:r>
              <a:rPr lang="en-US" sz="1600" b="1" dirty="0">
                <a:solidFill>
                  <a:schemeClr val="accent1"/>
                </a:solidFill>
              </a:rPr>
              <a:t>(Wraparound or Subject to)</a:t>
            </a:r>
          </a:p>
          <a:p>
            <a:pPr marL="342900" indent="-342900">
              <a:spcBef>
                <a:spcPct val="20000"/>
              </a:spcBef>
              <a:buClr>
                <a:schemeClr val="accent1"/>
              </a:buClr>
            </a:pPr>
            <a:endParaRPr lang="en-US" sz="1600" b="1" dirty="0">
              <a:solidFill>
                <a:schemeClr val="hlink"/>
              </a:solidFill>
            </a:endParaRPr>
          </a:p>
          <a:p>
            <a:pPr marL="342900" indent="-342900">
              <a:spcBef>
                <a:spcPct val="20000"/>
              </a:spcBef>
              <a:buClr>
                <a:schemeClr val="accent1"/>
              </a:buClr>
            </a:pPr>
            <a:r>
              <a:rPr lang="en-US" sz="1600" b="1" dirty="0">
                <a:solidFill>
                  <a:schemeClr val="hlink"/>
                </a:solidFill>
              </a:rPr>
              <a:t>You Sell		$1,000,000</a:t>
            </a:r>
          </a:p>
          <a:p>
            <a:pPr marL="342900" indent="-342900">
              <a:spcBef>
                <a:spcPct val="20000"/>
              </a:spcBef>
              <a:buClr>
                <a:schemeClr val="accent1"/>
              </a:buClr>
            </a:pPr>
            <a:r>
              <a:rPr lang="en-US" sz="1600" b="1" dirty="0">
                <a:solidFill>
                  <a:schemeClr val="hlink"/>
                </a:solidFill>
              </a:rPr>
              <a:t>Down		$   100,000</a:t>
            </a:r>
          </a:p>
          <a:p>
            <a:pPr marL="342900" indent="-342900">
              <a:spcBef>
                <a:spcPct val="20000"/>
              </a:spcBef>
              <a:buClr>
                <a:schemeClr val="accent1"/>
              </a:buClr>
            </a:pPr>
            <a:r>
              <a:rPr lang="en-US" sz="1600" b="1" dirty="0">
                <a:solidFill>
                  <a:schemeClr val="hlink"/>
                </a:solidFill>
              </a:rPr>
              <a:t>Note To You	$900,000 - </a:t>
            </a:r>
            <a:r>
              <a:rPr lang="en-US" sz="1600" b="1" dirty="0" smtClean="0">
                <a:solidFill>
                  <a:schemeClr val="hlink"/>
                </a:solidFill>
              </a:rPr>
              <a:t>$5,357.28 mo</a:t>
            </a:r>
            <a:r>
              <a:rPr lang="en-US" sz="1600" b="1" dirty="0">
                <a:solidFill>
                  <a:schemeClr val="hlink"/>
                </a:solidFill>
              </a:rPr>
              <a:t>.</a:t>
            </a:r>
          </a:p>
          <a:p>
            <a:pPr marL="342900" indent="-342900">
              <a:spcBef>
                <a:spcPct val="20000"/>
              </a:spcBef>
              <a:buClr>
                <a:schemeClr val="accent1"/>
              </a:buClr>
            </a:pPr>
            <a:r>
              <a:rPr lang="en-US" sz="1600" b="1" dirty="0"/>
              <a:t> </a:t>
            </a:r>
          </a:p>
          <a:p>
            <a:pPr marL="342900" indent="-342900" algn="ctr">
              <a:spcBef>
                <a:spcPct val="20000"/>
              </a:spcBef>
              <a:buClr>
                <a:schemeClr val="accent1"/>
              </a:buClr>
            </a:pPr>
            <a:r>
              <a:rPr lang="en-US" sz="1600" b="1" dirty="0">
                <a:solidFill>
                  <a:schemeClr val="accent2"/>
                </a:solidFill>
              </a:rPr>
              <a:t>Monthly Spread </a:t>
            </a:r>
            <a:r>
              <a:rPr lang="en-US" sz="1600" b="1" dirty="0" smtClean="0">
                <a:solidFill>
                  <a:schemeClr val="accent2"/>
                </a:solidFill>
              </a:rPr>
              <a:t>$857</a:t>
            </a:r>
          </a:p>
          <a:p>
            <a:pPr marL="342900" indent="-342900" algn="ctr">
              <a:spcBef>
                <a:spcPct val="20000"/>
              </a:spcBef>
              <a:buClr>
                <a:schemeClr val="accent1"/>
              </a:buClr>
            </a:pPr>
            <a:r>
              <a:rPr lang="en-US" sz="1600" b="1" dirty="0" smtClean="0">
                <a:solidFill>
                  <a:schemeClr val="accent2"/>
                </a:solidFill>
              </a:rPr>
              <a:t>$100,000 </a:t>
            </a:r>
            <a:r>
              <a:rPr lang="en-US" sz="1600" b="1" dirty="0">
                <a:solidFill>
                  <a:schemeClr val="accent2"/>
                </a:solidFill>
              </a:rPr>
              <a:t>Net Cash</a:t>
            </a:r>
          </a:p>
        </p:txBody>
      </p:sp>
      <p:sp>
        <p:nvSpPr>
          <p:cNvPr id="33796" name="Text Box 6"/>
          <p:cNvSpPr txBox="1">
            <a:spLocks noChangeArrowheads="1"/>
          </p:cNvSpPr>
          <p:nvPr/>
        </p:nvSpPr>
        <p:spPr bwMode="auto">
          <a:xfrm>
            <a:off x="2895600" y="5562600"/>
            <a:ext cx="4724400" cy="1004888"/>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Arial Black" pitchFamily="34" charset="0"/>
              </a:rPr>
              <a:t>Simultaneous Close</a:t>
            </a:r>
          </a:p>
          <a:p>
            <a:pPr>
              <a:spcBef>
                <a:spcPct val="50000"/>
              </a:spcBef>
            </a:pPr>
            <a:r>
              <a:rPr lang="en-US" sz="2400">
                <a:solidFill>
                  <a:srgbClr val="0000FF"/>
                </a:solidFill>
                <a:latin typeface="Arial Black" pitchFamily="34" charset="0"/>
              </a:rPr>
              <a:t>You Need No Money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WordArt 4"/>
          <p:cNvSpPr>
            <a:spLocks noChangeArrowheads="1" noChangeShapeType="1" noTextEdit="1"/>
          </p:cNvSpPr>
          <p:nvPr/>
        </p:nvSpPr>
        <p:spPr bwMode="auto">
          <a:xfrm>
            <a:off x="533400" y="457200"/>
            <a:ext cx="4210050" cy="1370013"/>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gradFill rotWithShape="1">
                  <a:gsLst>
                    <a:gs pos="0">
                      <a:srgbClr val="CC0000"/>
                    </a:gs>
                    <a:gs pos="100000">
                      <a:schemeClr val="accent1"/>
                    </a:gs>
                  </a:gsLst>
                  <a:lin ang="5400000" scaled="1"/>
                </a:gradFill>
                <a:latin typeface="Impact"/>
              </a:rPr>
              <a:t>You Don't Know...</a:t>
            </a:r>
          </a:p>
        </p:txBody>
      </p:sp>
      <p:sp>
        <p:nvSpPr>
          <p:cNvPr id="34818" name="WordArt 5"/>
          <p:cNvSpPr>
            <a:spLocks noChangeArrowheads="1" noChangeShapeType="1" noTextEdit="1"/>
          </p:cNvSpPr>
          <p:nvPr/>
        </p:nvSpPr>
        <p:spPr bwMode="auto">
          <a:xfrm>
            <a:off x="2895600" y="2286000"/>
            <a:ext cx="55435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005500"/>
                    </a:gs>
                    <a:gs pos="100000">
                      <a:schemeClr val="accent2"/>
                    </a:gs>
                  </a:gsLst>
                  <a:lin ang="5400000" scaled="1"/>
                </a:gradFill>
                <a:latin typeface="Arial Black"/>
              </a:rPr>
              <a:t>What You Don't Know.</a:t>
            </a:r>
          </a:p>
        </p:txBody>
      </p:sp>
      <p:sp>
        <p:nvSpPr>
          <p:cNvPr id="73734" name="WordArt 6"/>
          <p:cNvSpPr>
            <a:spLocks noChangeArrowheads="1" noChangeShapeType="1" noTextEdit="1"/>
          </p:cNvSpPr>
          <p:nvPr/>
        </p:nvSpPr>
        <p:spPr bwMode="auto">
          <a:xfrm>
            <a:off x="1676400" y="3962400"/>
            <a:ext cx="5805488" cy="609600"/>
          </a:xfrm>
          <a:prstGeom prst="rect">
            <a:avLst/>
          </a:prstGeom>
        </p:spPr>
        <p:txBody>
          <a:bodyPr wrap="none" fromWordArt="1">
            <a:prstTxWarp prst="textPlain">
              <a:avLst>
                <a:gd name="adj" fmla="val 50000"/>
              </a:avLst>
            </a:prstTxWarp>
          </a:bodyPr>
          <a:lstStyle/>
          <a:p>
            <a:pPr algn="ctr">
              <a:defRPr/>
            </a:pPr>
            <a:r>
              <a:rPr lang="en-US" sz="3600" b="1" kern="10">
                <a:ln w="9525">
                  <a:noFill/>
                  <a:round/>
                  <a:headEnd/>
                  <a:tailEnd/>
                </a:ln>
                <a:gradFill rotWithShape="1">
                  <a:gsLst>
                    <a:gs pos="0">
                      <a:schemeClr val="hlink">
                        <a:gamma/>
                        <a:tint val="93725"/>
                        <a:invGamma/>
                      </a:schemeClr>
                    </a:gs>
                    <a:gs pos="50000">
                      <a:schemeClr val="hlink"/>
                    </a:gs>
                    <a:gs pos="100000">
                      <a:schemeClr val="hlink">
                        <a:gamma/>
                        <a:tint val="93725"/>
                        <a:invGamma/>
                      </a:schemeClr>
                    </a:gs>
                  </a:gsLst>
                  <a:lin ang="2700000" scaled="1"/>
                </a:gradFill>
                <a:effectLst>
                  <a:outerShdw dist="45791" dir="2021404" algn="ctr" rotWithShape="0">
                    <a:srgbClr val="B2B2B2">
                      <a:alpha val="80000"/>
                    </a:srgbClr>
                  </a:outerShdw>
                </a:effectLst>
                <a:latin typeface="Times New Roman"/>
                <a:cs typeface="Times New Roman"/>
              </a:rPr>
              <a:t>                     </a:t>
            </a:r>
          </a:p>
        </p:txBody>
      </p:sp>
      <p:sp>
        <p:nvSpPr>
          <p:cNvPr id="73737" name="WordArt 9"/>
          <p:cNvSpPr>
            <a:spLocks noChangeArrowheads="1" noChangeShapeType="1" noTextEdit="1"/>
          </p:cNvSpPr>
          <p:nvPr/>
        </p:nvSpPr>
        <p:spPr bwMode="auto">
          <a:xfrm>
            <a:off x="2057400" y="4800600"/>
            <a:ext cx="5089525" cy="609600"/>
          </a:xfrm>
          <a:prstGeom prst="rect">
            <a:avLst/>
          </a:prstGeom>
        </p:spPr>
        <p:txBody>
          <a:bodyPr wrap="none" fromWordArt="1">
            <a:prstTxWarp prst="textPlain">
              <a:avLst>
                <a:gd name="adj" fmla="val 50000"/>
              </a:avLst>
            </a:prstTxWarp>
          </a:bodyPr>
          <a:lstStyle/>
          <a:p>
            <a:pPr algn="ctr">
              <a:defRPr/>
            </a:pPr>
            <a:r>
              <a:rPr lang="en-US" sz="3600" b="1" kern="10">
                <a:ln w="9525">
                  <a:noFill/>
                  <a:round/>
                  <a:headEnd/>
                  <a:tailEnd/>
                </a:ln>
                <a:gradFill rotWithShape="1">
                  <a:gsLst>
                    <a:gs pos="0">
                      <a:schemeClr val="hlink">
                        <a:gamma/>
                        <a:tint val="93725"/>
                        <a:invGamma/>
                      </a:schemeClr>
                    </a:gs>
                    <a:gs pos="50000">
                      <a:schemeClr val="hlink"/>
                    </a:gs>
                    <a:gs pos="100000">
                      <a:schemeClr val="hlink">
                        <a:gamma/>
                        <a:tint val="93725"/>
                        <a:invGamma/>
                      </a:schemeClr>
                    </a:gs>
                  </a:gsLst>
                  <a:lin ang="2700000" scaled="1"/>
                </a:gradFill>
                <a:effectLst>
                  <a:outerShdw dist="45791" dir="2021404" algn="ctr" rotWithShape="0">
                    <a:srgbClr val="B2B2B2">
                      <a:alpha val="80000"/>
                    </a:srgbClr>
                  </a:outerShdw>
                </a:effectLst>
                <a:latin typeface="Times New Roman"/>
                <a:cs typeface="Times New Roman"/>
              </a:rPr>
              <a:t>                   </a:t>
            </a:r>
          </a:p>
        </p:txBody>
      </p:sp>
      <p:sp>
        <p:nvSpPr>
          <p:cNvPr id="73738" name="WordArt 10"/>
          <p:cNvSpPr>
            <a:spLocks noChangeArrowheads="1" noChangeShapeType="1" noTextEdit="1"/>
          </p:cNvSpPr>
          <p:nvPr/>
        </p:nvSpPr>
        <p:spPr bwMode="auto">
          <a:xfrm>
            <a:off x="2057400" y="5638800"/>
            <a:ext cx="3100388" cy="609600"/>
          </a:xfrm>
          <a:prstGeom prst="rect">
            <a:avLst/>
          </a:prstGeom>
        </p:spPr>
        <p:txBody>
          <a:bodyPr wrap="none" fromWordArt="1">
            <a:prstTxWarp prst="textPlain">
              <a:avLst>
                <a:gd name="adj" fmla="val 50000"/>
              </a:avLst>
            </a:prstTxWarp>
          </a:bodyPr>
          <a:lstStyle/>
          <a:p>
            <a:pPr algn="ctr">
              <a:defRPr/>
            </a:pPr>
            <a:r>
              <a:rPr lang="en-US" sz="3600" b="1" kern="10">
                <a:ln w="9525">
                  <a:noFill/>
                  <a:round/>
                  <a:headEnd/>
                  <a:tailEnd/>
                </a:ln>
                <a:gradFill rotWithShape="1">
                  <a:gsLst>
                    <a:gs pos="0">
                      <a:schemeClr val="hlink">
                        <a:gamma/>
                        <a:tint val="93725"/>
                        <a:invGamma/>
                      </a:schemeClr>
                    </a:gs>
                    <a:gs pos="50000">
                      <a:schemeClr val="hlink"/>
                    </a:gs>
                    <a:gs pos="100000">
                      <a:schemeClr val="hlink">
                        <a:gamma/>
                        <a:tint val="93725"/>
                        <a:invGamma/>
                      </a:schemeClr>
                    </a:gs>
                  </a:gsLst>
                  <a:lin ang="2700000" scaled="1"/>
                </a:gradFill>
                <a:effectLst>
                  <a:outerShdw dist="45791" dir="2021404" algn="ctr" rotWithShape="0">
                    <a:srgbClr val="B2B2B2">
                      <a:alpha val="80000"/>
                    </a:srgbClr>
                  </a:outerShdw>
                </a:effectLst>
                <a:latin typeface="Times New Roman"/>
                <a:cs typeface="Times New Roman"/>
              </a:rPr>
              <a:t>            </a:t>
            </a:r>
          </a:p>
        </p:txBody>
      </p:sp>
      <p:sp>
        <p:nvSpPr>
          <p:cNvPr id="73739" name="WordArt 11"/>
          <p:cNvSpPr>
            <a:spLocks noChangeArrowheads="1" noChangeShapeType="1" noTextEdit="1"/>
          </p:cNvSpPr>
          <p:nvPr/>
        </p:nvSpPr>
        <p:spPr bwMode="auto">
          <a:xfrm>
            <a:off x="5334000" y="5638800"/>
            <a:ext cx="1828800" cy="609600"/>
          </a:xfrm>
          <a:prstGeom prst="rect">
            <a:avLst/>
          </a:prstGeom>
        </p:spPr>
        <p:txBody>
          <a:bodyPr wrap="none" fromWordArt="1">
            <a:prstTxWarp prst="textPlain">
              <a:avLst>
                <a:gd name="adj" fmla="val 50000"/>
              </a:avLst>
            </a:prstTxWarp>
          </a:bodyPr>
          <a:lstStyle/>
          <a:p>
            <a:pPr algn="ctr">
              <a:defRPr/>
            </a:pPr>
            <a:r>
              <a:rPr lang="en-US" sz="3600" b="1" kern="10">
                <a:ln w="9525">
                  <a:noFill/>
                  <a:round/>
                  <a:headEnd/>
                  <a:tailEnd/>
                </a:ln>
                <a:gradFill rotWithShape="1">
                  <a:gsLst>
                    <a:gs pos="0">
                      <a:schemeClr val="hlink">
                        <a:gamma/>
                        <a:tint val="93725"/>
                        <a:invGamma/>
                      </a:schemeClr>
                    </a:gs>
                    <a:gs pos="50000">
                      <a:schemeClr val="hlink"/>
                    </a:gs>
                    <a:gs pos="100000">
                      <a:schemeClr val="hlink">
                        <a:gamma/>
                        <a:tint val="93725"/>
                        <a:invGamma/>
                      </a:schemeClr>
                    </a:gs>
                  </a:gsLst>
                  <a:lin ang="2700000" scaled="1"/>
                </a:gradFill>
                <a:effectLst>
                  <a:outerShdw dist="45791" dir="2021404" algn="ctr" rotWithShape="0">
                    <a:srgbClr val="B2B2B2">
                      <a:alpha val="80000"/>
                    </a:srgbClr>
                  </a:outerShdw>
                </a:effectLst>
                <a:latin typeface="Times New Roman"/>
                <a:cs typeface="Times New Roman"/>
              </a:rPr>
              <a:t>       </a:t>
            </a:r>
          </a:p>
        </p:txBody>
      </p:sp>
      <p:pic>
        <p:nvPicPr>
          <p:cNvPr id="34823" name="Picture 12" descr="MCj02806930000[1]"/>
          <p:cNvPicPr>
            <a:picLocks noChangeAspect="1" noChangeArrowheads="1"/>
          </p:cNvPicPr>
          <p:nvPr/>
        </p:nvPicPr>
        <p:blipFill>
          <a:blip r:embed="rId2"/>
          <a:srcRect/>
          <a:stretch>
            <a:fillRect/>
          </a:stretch>
        </p:blipFill>
        <p:spPr bwMode="auto">
          <a:xfrm>
            <a:off x="1143000" y="1600200"/>
            <a:ext cx="1727200" cy="2286000"/>
          </a:xfrm>
          <a:prstGeom prst="rect">
            <a:avLst/>
          </a:prstGeom>
          <a:noFill/>
          <a:ln w="9525">
            <a:noFill/>
            <a:miter lim="800000"/>
            <a:headEnd/>
            <a:tailEnd/>
          </a:ln>
        </p:spPr>
      </p:pic>
      <p:sp>
        <p:nvSpPr>
          <p:cNvPr id="34824" name="Text Box 9"/>
          <p:cNvSpPr txBox="1">
            <a:spLocks noChangeArrowheads="1"/>
          </p:cNvSpPr>
          <p:nvPr/>
        </p:nvSpPr>
        <p:spPr bwMode="auto">
          <a:xfrm>
            <a:off x="1905000" y="4114800"/>
            <a:ext cx="6248400" cy="1920875"/>
          </a:xfrm>
          <a:prstGeom prst="rect">
            <a:avLst/>
          </a:prstGeom>
          <a:noFill/>
          <a:ln w="9525">
            <a:noFill/>
            <a:miter lim="800000"/>
            <a:headEnd/>
            <a:tailEnd/>
          </a:ln>
        </p:spPr>
        <p:txBody>
          <a:bodyPr>
            <a:spAutoFit/>
          </a:bodyPr>
          <a:lstStyle/>
          <a:p>
            <a:pPr algn="ctr">
              <a:spcBef>
                <a:spcPct val="50000"/>
              </a:spcBef>
            </a:pPr>
            <a:r>
              <a:rPr lang="en-US" sz="4000" b="1" u="sng">
                <a:solidFill>
                  <a:srgbClr val="0000FF"/>
                </a:solidFill>
                <a:latin typeface="Times New Roman" pitchFamily="18" charset="0"/>
              </a:rPr>
              <a:t>How Much Do You Think What You Don’t Know Has Cost You So Far?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3993402" cy="923330"/>
          </a:xfrm>
          <a:prstGeom prst="rect">
            <a:avLst/>
          </a:prstGeom>
          <a:noFill/>
        </p:spPr>
        <p:txBody>
          <a:bodyPr wrap="none">
            <a:spAutoFit/>
            <a:scene3d>
              <a:camera prst="isometricOffAxis1Right"/>
              <a:lightRig rig="threePt" dir="t"/>
            </a:scene3d>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Introducing</a:t>
            </a:r>
          </a:p>
        </p:txBody>
      </p:sp>
      <p:pic>
        <p:nvPicPr>
          <p:cNvPr id="35842" name="Picture 5" descr="RL134.tif"/>
          <p:cNvPicPr>
            <a:picLocks noChangeAspect="1"/>
          </p:cNvPicPr>
          <p:nvPr/>
        </p:nvPicPr>
        <p:blipFill>
          <a:blip r:embed="rId2"/>
          <a:srcRect/>
          <a:stretch>
            <a:fillRect/>
          </a:stretch>
        </p:blipFill>
        <p:spPr bwMode="auto">
          <a:xfrm>
            <a:off x="6934200" y="381000"/>
            <a:ext cx="1804988" cy="2725738"/>
          </a:xfrm>
          <a:prstGeom prst="rect">
            <a:avLst/>
          </a:prstGeom>
          <a:noFill/>
          <a:ln w="9525">
            <a:noFill/>
            <a:miter lim="800000"/>
            <a:headEnd/>
            <a:tailEnd/>
          </a:ln>
        </p:spPr>
      </p:pic>
      <p:sp>
        <p:nvSpPr>
          <p:cNvPr id="35843" name="TextBox 6"/>
          <p:cNvSpPr txBox="1">
            <a:spLocks noChangeArrowheads="1"/>
          </p:cNvSpPr>
          <p:nvPr/>
        </p:nvSpPr>
        <p:spPr bwMode="auto">
          <a:xfrm>
            <a:off x="1295400" y="1371600"/>
            <a:ext cx="5410200" cy="2308324"/>
          </a:xfrm>
          <a:prstGeom prst="rect">
            <a:avLst/>
          </a:prstGeom>
          <a:noFill/>
          <a:ln w="9525">
            <a:noFill/>
            <a:miter lim="800000"/>
            <a:headEnd/>
            <a:tailEnd/>
          </a:ln>
        </p:spPr>
        <p:txBody>
          <a:bodyPr>
            <a:spAutoFit/>
          </a:bodyPr>
          <a:lstStyle/>
          <a:p>
            <a:pPr algn="ctr"/>
            <a:r>
              <a:rPr lang="en-US" sz="4800" b="1" dirty="0">
                <a:solidFill>
                  <a:srgbClr val="009900"/>
                </a:solidFill>
              </a:rPr>
              <a:t>Emergency </a:t>
            </a:r>
            <a:r>
              <a:rPr lang="en-US" sz="4800" b="1" dirty="0" smtClean="0">
                <a:solidFill>
                  <a:srgbClr val="009900"/>
                </a:solidFill>
              </a:rPr>
              <a:t>Underground</a:t>
            </a:r>
          </a:p>
          <a:p>
            <a:pPr algn="ctr"/>
            <a:r>
              <a:rPr lang="en-US" sz="4800" b="1" dirty="0" smtClean="0">
                <a:solidFill>
                  <a:srgbClr val="009900"/>
                </a:solidFill>
              </a:rPr>
              <a:t>Boot </a:t>
            </a:r>
            <a:r>
              <a:rPr lang="en-US" sz="4800" b="1" dirty="0">
                <a:solidFill>
                  <a:srgbClr val="009900"/>
                </a:solidFill>
              </a:rPr>
              <a:t>Camp</a:t>
            </a:r>
          </a:p>
        </p:txBody>
      </p:sp>
      <p:sp>
        <p:nvSpPr>
          <p:cNvPr id="35844" name="Text Box 7"/>
          <p:cNvSpPr txBox="1">
            <a:spLocks noChangeArrowheads="1"/>
          </p:cNvSpPr>
          <p:nvPr/>
        </p:nvSpPr>
        <p:spPr bwMode="auto">
          <a:xfrm>
            <a:off x="1676400" y="5105400"/>
            <a:ext cx="6019800" cy="769441"/>
          </a:xfrm>
          <a:prstGeom prst="rect">
            <a:avLst/>
          </a:prstGeom>
          <a:noFill/>
          <a:ln w="9525">
            <a:noFill/>
            <a:miter lim="800000"/>
            <a:headEnd/>
            <a:tailEnd/>
          </a:ln>
        </p:spPr>
        <p:txBody>
          <a:bodyPr>
            <a:spAutoFit/>
          </a:bodyPr>
          <a:lstStyle/>
          <a:p>
            <a:pPr algn="ctr">
              <a:spcBef>
                <a:spcPct val="50000"/>
              </a:spcBef>
            </a:pPr>
            <a:r>
              <a:rPr lang="en-US" sz="4400" b="1" dirty="0">
                <a:solidFill>
                  <a:srgbClr val="FF0000"/>
                </a:solidFill>
                <a:effectLst>
                  <a:outerShdw blurRad="38100" dist="38100" dir="2700000" algn="tl">
                    <a:srgbClr val="000000">
                      <a:alpha val="43137"/>
                    </a:srgbClr>
                  </a:outerShdw>
                </a:effectLst>
                <a:latin typeface="Arial Unicode MS" pitchFamily="34" charset="-128"/>
              </a:rPr>
              <a:t>Coming Soon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a:r>
              <a:rPr lang="en-US" sz="4000" b="1" smtClean="0"/>
              <a:t>Seller Financing School</a:t>
            </a:r>
          </a:p>
        </p:txBody>
      </p:sp>
      <p:sp>
        <p:nvSpPr>
          <p:cNvPr id="36866" name="Rectangle 3"/>
          <p:cNvSpPr>
            <a:spLocks noGrp="1" noChangeArrowheads="1"/>
          </p:cNvSpPr>
          <p:nvPr>
            <p:ph type="body" idx="1"/>
          </p:nvPr>
        </p:nvSpPr>
        <p:spPr>
          <a:xfrm>
            <a:off x="685800" y="1752600"/>
            <a:ext cx="7772400" cy="4648200"/>
          </a:xfrm>
        </p:spPr>
        <p:txBody>
          <a:bodyPr/>
          <a:lstStyle/>
          <a:p>
            <a:pPr algn="ctr">
              <a:buFontTx/>
              <a:buNone/>
            </a:pPr>
            <a:r>
              <a:rPr lang="en-US" sz="3600" b="1" smtClean="0">
                <a:solidFill>
                  <a:schemeClr val="hlink"/>
                </a:solidFill>
              </a:rPr>
              <a:t>How to buy sell houses with Seller Financing and comply with the law and stay out of jail.</a:t>
            </a:r>
          </a:p>
          <a:p>
            <a:pPr algn="ctr">
              <a:buFontTx/>
              <a:buNone/>
            </a:pPr>
            <a:endParaRPr lang="en-US" sz="3600" b="1" smtClean="0">
              <a:solidFill>
                <a:schemeClr val="hlink"/>
              </a:solidFill>
            </a:endParaRPr>
          </a:p>
          <a:p>
            <a:pPr algn="ctr">
              <a:buFontTx/>
              <a:buNone/>
            </a:pPr>
            <a:r>
              <a:rPr lang="en-US" sz="3600" b="1" smtClean="0">
                <a:solidFill>
                  <a:srgbClr val="FF0000"/>
                </a:solidFill>
              </a:rPr>
              <a:t>Attorney Will Be Present</a:t>
            </a:r>
          </a:p>
          <a:p>
            <a:pPr algn="ctr">
              <a:buFontTx/>
              <a:buNone/>
            </a:pPr>
            <a:r>
              <a:rPr lang="en-US" sz="2800" b="1" smtClean="0">
                <a:solidFill>
                  <a:srgbClr val="FF0000"/>
                </a:solidFill>
              </a:rPr>
              <a:t>Mr X Will Keep You Out Of Jail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a:r>
              <a:rPr lang="en-US" sz="4000" b="1" smtClean="0"/>
              <a:t>Seller Financing School</a:t>
            </a:r>
            <a:r>
              <a:rPr lang="en-US" smtClean="0"/>
              <a:t> </a:t>
            </a:r>
          </a:p>
        </p:txBody>
      </p:sp>
      <p:sp>
        <p:nvSpPr>
          <p:cNvPr id="37890" name="Rectangle 3"/>
          <p:cNvSpPr>
            <a:spLocks noGrp="1" noChangeArrowheads="1"/>
          </p:cNvSpPr>
          <p:nvPr>
            <p:ph type="body" idx="1"/>
          </p:nvPr>
        </p:nvSpPr>
        <p:spPr>
          <a:xfrm>
            <a:off x="685800" y="1295400"/>
            <a:ext cx="7772400" cy="5181600"/>
          </a:xfrm>
        </p:spPr>
        <p:txBody>
          <a:bodyPr/>
          <a:lstStyle/>
          <a:p>
            <a:pPr>
              <a:buFontTx/>
              <a:buNone/>
            </a:pPr>
            <a:r>
              <a:rPr lang="en-US" dirty="0" smtClean="0">
                <a:solidFill>
                  <a:srgbClr val="0000FF"/>
                </a:solidFill>
              </a:rPr>
              <a:t>How to use credit repair as a huge buying and selling tool </a:t>
            </a:r>
          </a:p>
          <a:p>
            <a:pPr>
              <a:buFontTx/>
              <a:buNone/>
            </a:pPr>
            <a:r>
              <a:rPr lang="en-US" dirty="0" smtClean="0">
                <a:solidFill>
                  <a:srgbClr val="0000FF"/>
                </a:solidFill>
              </a:rPr>
              <a:t>Why it’s a critical tool to get you cashed out when lease optioning or selling with owner financing</a:t>
            </a:r>
          </a:p>
          <a:p>
            <a:pPr>
              <a:buFontTx/>
              <a:buNone/>
            </a:pPr>
            <a:endParaRPr lang="en-US" dirty="0" smtClean="0">
              <a:solidFill>
                <a:srgbClr val="0000FF"/>
              </a:solidFill>
            </a:endParaRPr>
          </a:p>
          <a:p>
            <a:pPr algn="ctr">
              <a:buFontTx/>
              <a:buNone/>
            </a:pPr>
            <a:r>
              <a:rPr lang="en-US" sz="3600" b="1" dirty="0" smtClean="0">
                <a:solidFill>
                  <a:schemeClr val="accent1"/>
                </a:solidFill>
                <a:latin typeface="Arial Unicode MS" pitchFamily="34" charset="-128"/>
              </a:rPr>
              <a:t>Expert On Site Will Do It For You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ctr" eaLnBrk="1" hangingPunct="1"/>
            <a:r>
              <a:rPr lang="en-US" b="1" smtClean="0"/>
              <a:t>Seller Financing School</a:t>
            </a:r>
          </a:p>
        </p:txBody>
      </p:sp>
      <p:sp>
        <p:nvSpPr>
          <p:cNvPr id="38914" name="Rectangle 3"/>
          <p:cNvSpPr>
            <a:spLocks noGrp="1" noChangeArrowheads="1"/>
          </p:cNvSpPr>
          <p:nvPr>
            <p:ph type="body" idx="1"/>
          </p:nvPr>
        </p:nvSpPr>
        <p:spPr/>
        <p:txBody>
          <a:bodyPr/>
          <a:lstStyle/>
          <a:p>
            <a:pPr eaLnBrk="1" hangingPunct="1"/>
            <a:r>
              <a:rPr lang="en-US" sz="2800" b="1" smtClean="0">
                <a:solidFill>
                  <a:schemeClr val="hlink"/>
                </a:solidFill>
              </a:rPr>
              <a:t>How to make sellers feel good about leaving the loan in their name and satisfy attorney objections.</a:t>
            </a:r>
          </a:p>
          <a:p>
            <a:pPr eaLnBrk="1" hangingPunct="1"/>
            <a:r>
              <a:rPr lang="en-US" sz="2800" b="1" smtClean="0">
                <a:solidFill>
                  <a:schemeClr val="accent2"/>
                </a:solidFill>
              </a:rPr>
              <a:t>How to pull cash out the day you buy.</a:t>
            </a:r>
          </a:p>
          <a:p>
            <a:pPr eaLnBrk="1" hangingPunct="1"/>
            <a:r>
              <a:rPr lang="en-US" sz="2800" b="1" smtClean="0">
                <a:solidFill>
                  <a:srgbClr val="FF6600"/>
                </a:solidFill>
              </a:rPr>
              <a:t>How to structure offers with no payments or interest and get the seller to gladly accept. </a:t>
            </a:r>
          </a:p>
          <a:p>
            <a:pPr eaLnBrk="1" hangingPunct="1"/>
            <a:r>
              <a:rPr lang="en-US" sz="2800" b="1" smtClean="0">
                <a:solidFill>
                  <a:srgbClr val="FF6600"/>
                </a:solidFill>
              </a:rPr>
              <a:t>Hot to negotiate big discounts when paying off seller debt and make money than all the profit centers from the deal.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eaLnBrk="1" hangingPunct="1"/>
            <a:r>
              <a:rPr lang="en-US" b="1" smtClean="0"/>
              <a:t>Seller Financing School</a:t>
            </a:r>
          </a:p>
        </p:txBody>
      </p:sp>
      <p:sp>
        <p:nvSpPr>
          <p:cNvPr id="39938" name="Rectangle 3"/>
          <p:cNvSpPr>
            <a:spLocks noGrp="1" noChangeArrowheads="1"/>
          </p:cNvSpPr>
          <p:nvPr>
            <p:ph type="body" idx="1"/>
          </p:nvPr>
        </p:nvSpPr>
        <p:spPr/>
        <p:txBody>
          <a:bodyPr/>
          <a:lstStyle/>
          <a:p>
            <a:pPr eaLnBrk="1" hangingPunct="1">
              <a:buFontTx/>
              <a:buNone/>
            </a:pPr>
            <a:endParaRPr lang="en-US" b="1" smtClean="0">
              <a:solidFill>
                <a:srgbClr val="009900"/>
              </a:solidFill>
            </a:endParaRPr>
          </a:p>
          <a:p>
            <a:pPr eaLnBrk="1" hangingPunct="1"/>
            <a:r>
              <a:rPr lang="en-US" b="1" smtClean="0">
                <a:solidFill>
                  <a:schemeClr val="accent1"/>
                </a:solidFill>
              </a:rPr>
              <a:t>How to solve negative cash flow issues and build an empire from monthly cash flow on real estate.</a:t>
            </a:r>
          </a:p>
          <a:p>
            <a:pPr eaLnBrk="1" hangingPunct="1"/>
            <a:r>
              <a:rPr lang="en-US" b="1" smtClean="0">
                <a:solidFill>
                  <a:schemeClr val="accent2"/>
                </a:solidFill>
              </a:rPr>
              <a:t>How to sell your houses five times faster than everyone around you by making them easy to buy and building a huge buyers list quickly.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eaLnBrk="1" hangingPunct="1"/>
            <a:r>
              <a:rPr lang="en-US" b="1" smtClean="0"/>
              <a:t>Seller Financing School</a:t>
            </a:r>
          </a:p>
        </p:txBody>
      </p:sp>
      <p:sp>
        <p:nvSpPr>
          <p:cNvPr id="40962" name="Rectangle 3"/>
          <p:cNvSpPr>
            <a:spLocks noGrp="1" noChangeArrowheads="1"/>
          </p:cNvSpPr>
          <p:nvPr>
            <p:ph type="body" idx="1"/>
          </p:nvPr>
        </p:nvSpPr>
        <p:spPr>
          <a:xfrm>
            <a:off x="533400" y="1066800"/>
            <a:ext cx="7772400" cy="6019800"/>
          </a:xfrm>
        </p:spPr>
        <p:txBody>
          <a:bodyPr/>
          <a:lstStyle/>
          <a:p>
            <a:pPr eaLnBrk="1" hangingPunct="1"/>
            <a:r>
              <a:rPr lang="en-US" sz="2800" b="1" smtClean="0">
                <a:solidFill>
                  <a:srgbClr val="009900"/>
                </a:solidFill>
              </a:rPr>
              <a:t>How to buy millions in real estate without money or credit and never have debt on your credit report or assets in your name</a:t>
            </a:r>
            <a:endParaRPr lang="en-US" sz="2800" b="1" smtClean="0">
              <a:solidFill>
                <a:schemeClr val="accent1"/>
              </a:solidFill>
            </a:endParaRPr>
          </a:p>
          <a:p>
            <a:pPr eaLnBrk="1" hangingPunct="1"/>
            <a:r>
              <a:rPr lang="en-US" sz="2800" b="1" smtClean="0">
                <a:solidFill>
                  <a:schemeClr val="accent1"/>
                </a:solidFill>
              </a:rPr>
              <a:t>How to keep almost all the cash you owe the seller when your buyers cash you out. ( Substitution of Collateral)</a:t>
            </a:r>
          </a:p>
          <a:p>
            <a:pPr eaLnBrk="1" hangingPunct="1"/>
            <a:r>
              <a:rPr lang="en-US" sz="2800" b="1" smtClean="0">
                <a:solidFill>
                  <a:schemeClr val="hlink"/>
                </a:solidFill>
              </a:rPr>
              <a:t>How to sell as is, do no work and get almost retail value.</a:t>
            </a:r>
          </a:p>
          <a:p>
            <a:pPr eaLnBrk="1" hangingPunct="1"/>
            <a:r>
              <a:rPr lang="en-US" sz="2800" b="1" smtClean="0">
                <a:solidFill>
                  <a:srgbClr val="009900"/>
                </a:solidFill>
              </a:rPr>
              <a:t>How to buy a property at retail price and still make a huge profit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81000" y="457200"/>
            <a:ext cx="8001000" cy="838200"/>
          </a:xfrm>
        </p:spPr>
        <p:txBody>
          <a:bodyPr/>
          <a:lstStyle/>
          <a:p>
            <a:pPr algn="ctr" eaLnBrk="1" hangingPunct="1"/>
            <a:r>
              <a:rPr lang="en-US" b="1" smtClean="0"/>
              <a:t>Seller Financing School</a:t>
            </a:r>
          </a:p>
        </p:txBody>
      </p:sp>
      <p:sp>
        <p:nvSpPr>
          <p:cNvPr id="43010" name="Rectangle 3"/>
          <p:cNvSpPr>
            <a:spLocks noGrp="1" noChangeArrowheads="1"/>
          </p:cNvSpPr>
          <p:nvPr>
            <p:ph type="body" idx="1"/>
          </p:nvPr>
        </p:nvSpPr>
        <p:spPr>
          <a:xfrm>
            <a:off x="685800" y="1295400"/>
            <a:ext cx="7772400" cy="4648200"/>
          </a:xfrm>
        </p:spPr>
        <p:txBody>
          <a:bodyPr/>
          <a:lstStyle/>
          <a:p>
            <a:pPr eaLnBrk="1" hangingPunct="1">
              <a:buClr>
                <a:srgbClr val="0000FF"/>
              </a:buClr>
              <a:buFont typeface="Arial" panose="020B0604020202020204" pitchFamily="34" charset="0"/>
              <a:buChar char="•"/>
            </a:pPr>
            <a:r>
              <a:rPr lang="en-US" sz="2800" b="1" dirty="0" smtClean="0">
                <a:solidFill>
                  <a:srgbClr val="0000FF"/>
                </a:solidFill>
              </a:rPr>
              <a:t>How to get big down payments and big monthly payments on almost all your houses.</a:t>
            </a:r>
          </a:p>
          <a:p>
            <a:pPr eaLnBrk="1" hangingPunct="1">
              <a:buClr>
                <a:schemeClr val="accent2"/>
              </a:buClr>
              <a:buFont typeface="Arial" panose="020B0604020202020204" pitchFamily="34" charset="0"/>
              <a:buChar char="•"/>
            </a:pPr>
            <a:r>
              <a:rPr lang="en-US" sz="2800" b="1" dirty="0" smtClean="0">
                <a:solidFill>
                  <a:srgbClr val="009900"/>
                </a:solidFill>
              </a:rPr>
              <a:t>How to eliminate defaults and pick only the best buyers. </a:t>
            </a:r>
          </a:p>
          <a:p>
            <a:pPr eaLnBrk="1" hangingPunct="1"/>
            <a:r>
              <a:rPr lang="en-US" sz="2800" b="1" dirty="0" smtClean="0">
                <a:solidFill>
                  <a:srgbClr val="FF0000"/>
                </a:solidFill>
              </a:rPr>
              <a:t>How to sell off incoming payments to get cash for you, pay off underlying debt and show the seller how to do the same to get cashed out when selling to you with owner financing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algn="ctr"/>
            <a:r>
              <a:rPr lang="en-US" sz="4000" b="1" smtClean="0">
                <a:solidFill>
                  <a:schemeClr val="accent2"/>
                </a:solidFill>
              </a:rPr>
              <a:t>What Is A Modern Day Money Machine?</a:t>
            </a:r>
          </a:p>
        </p:txBody>
      </p:sp>
      <p:sp>
        <p:nvSpPr>
          <p:cNvPr id="17410" name="Rectangle 3"/>
          <p:cNvSpPr>
            <a:spLocks noGrp="1" noChangeArrowheads="1"/>
          </p:cNvSpPr>
          <p:nvPr>
            <p:ph type="body" idx="1"/>
          </p:nvPr>
        </p:nvSpPr>
        <p:spPr>
          <a:xfrm>
            <a:off x="685800" y="2590800"/>
            <a:ext cx="7772400" cy="3352800"/>
          </a:xfrm>
        </p:spPr>
        <p:txBody>
          <a:bodyPr/>
          <a:lstStyle/>
          <a:p>
            <a:r>
              <a:rPr lang="en-US" smtClean="0">
                <a:solidFill>
                  <a:srgbClr val="0000FF"/>
                </a:solidFill>
              </a:rPr>
              <a:t>A method of buying and selling houses by eliminating banks and other costly entanglements to produce frequent five figure checks and monthly residual income with minimal 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ctr" eaLnBrk="1" hangingPunct="1"/>
            <a:r>
              <a:rPr lang="en-US" b="1" smtClean="0"/>
              <a:t>You’ll Receive A Systems Manual</a:t>
            </a:r>
          </a:p>
        </p:txBody>
      </p:sp>
      <p:sp>
        <p:nvSpPr>
          <p:cNvPr id="44034" name="Content Placeholder 2"/>
          <p:cNvSpPr>
            <a:spLocks noGrp="1"/>
          </p:cNvSpPr>
          <p:nvPr>
            <p:ph idx="1"/>
          </p:nvPr>
        </p:nvSpPr>
        <p:spPr>
          <a:xfrm>
            <a:off x="914400" y="1600200"/>
            <a:ext cx="7772400" cy="4953000"/>
          </a:xfrm>
        </p:spPr>
        <p:txBody>
          <a:bodyPr/>
          <a:lstStyle/>
          <a:p>
            <a:pPr eaLnBrk="1" hangingPunct="1"/>
            <a:r>
              <a:rPr lang="en-US" sz="2800" b="1" smtClean="0">
                <a:solidFill>
                  <a:srgbClr val="0000FF"/>
                </a:solidFill>
              </a:rPr>
              <a:t>Scripts for buying and selling</a:t>
            </a:r>
          </a:p>
          <a:p>
            <a:pPr eaLnBrk="1" hangingPunct="1"/>
            <a:r>
              <a:rPr lang="en-US" sz="2800" b="1" smtClean="0">
                <a:solidFill>
                  <a:schemeClr val="accent2"/>
                </a:solidFill>
              </a:rPr>
              <a:t>Forms Ron created and copyrighted</a:t>
            </a:r>
          </a:p>
          <a:p>
            <a:pPr eaLnBrk="1" hangingPunct="1"/>
            <a:r>
              <a:rPr lang="en-US" sz="2800" b="1" smtClean="0">
                <a:solidFill>
                  <a:srgbClr val="FF6600"/>
                </a:solidFill>
              </a:rPr>
              <a:t>Protection Clauses</a:t>
            </a:r>
          </a:p>
          <a:p>
            <a:pPr eaLnBrk="1" hangingPunct="1"/>
            <a:r>
              <a:rPr lang="en-US" sz="2800" b="1" smtClean="0">
                <a:solidFill>
                  <a:schemeClr val="accent1"/>
                </a:solidFill>
              </a:rPr>
              <a:t>Agreements Specific to owner Financing</a:t>
            </a:r>
          </a:p>
          <a:p>
            <a:pPr eaLnBrk="1" hangingPunct="1"/>
            <a:r>
              <a:rPr lang="en-US" sz="2800" b="1" smtClean="0">
                <a:solidFill>
                  <a:srgbClr val="0000FF"/>
                </a:solidFill>
              </a:rPr>
              <a:t>Checklists</a:t>
            </a:r>
          </a:p>
          <a:p>
            <a:pPr eaLnBrk="1" hangingPunct="1"/>
            <a:r>
              <a:rPr lang="en-US" sz="2800" b="1" smtClean="0">
                <a:solidFill>
                  <a:schemeClr val="accent2"/>
                </a:solidFill>
              </a:rPr>
              <a:t>Step by step instructions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8382000" cy="313932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solidFill>
                  <a:srgbClr val="0000FF"/>
                </a:solidFill>
                <a:effectLst>
                  <a:outerShdw blurRad="50800" dist="39000" dir="5460000" algn="tl">
                    <a:srgbClr val="000000">
                      <a:alpha val="38000"/>
                    </a:srgbClr>
                  </a:outerShdw>
                </a:effectLst>
              </a:rPr>
              <a:t>OK Ron, Give Me The Bad News.  What Will It Cost?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p:txBody>
          <a:bodyPr/>
          <a:lstStyle/>
          <a:p>
            <a:pPr algn="ctr" eaLnBrk="1" hangingPunct="1"/>
            <a:r>
              <a:rPr lang="en-US" b="1" smtClean="0"/>
              <a:t>Answer</a:t>
            </a:r>
          </a:p>
        </p:txBody>
      </p:sp>
      <p:sp>
        <p:nvSpPr>
          <p:cNvPr id="46082" name="Content Placeholder 3"/>
          <p:cNvSpPr>
            <a:spLocks noGrp="1"/>
          </p:cNvSpPr>
          <p:nvPr>
            <p:ph idx="1"/>
          </p:nvPr>
        </p:nvSpPr>
        <p:spPr>
          <a:xfrm>
            <a:off x="381000" y="1295400"/>
            <a:ext cx="8229600" cy="4648200"/>
          </a:xfrm>
        </p:spPr>
        <p:txBody>
          <a:bodyPr/>
          <a:lstStyle/>
          <a:p>
            <a:pPr algn="ctr" eaLnBrk="1" hangingPunct="1">
              <a:buFontTx/>
              <a:buNone/>
            </a:pPr>
            <a:r>
              <a:rPr lang="en-US" sz="4000" b="1" dirty="0" smtClean="0">
                <a:solidFill>
                  <a:schemeClr val="accent2"/>
                </a:solidFill>
              </a:rPr>
              <a:t>A small piece of your first down payment you receive on a cheap house.</a:t>
            </a:r>
          </a:p>
          <a:p>
            <a:pPr algn="ctr" eaLnBrk="1" hangingPunct="1">
              <a:buFontTx/>
              <a:buNone/>
            </a:pPr>
            <a:endParaRPr lang="en-US" sz="4000" b="1" dirty="0" smtClean="0">
              <a:solidFill>
                <a:schemeClr val="accent2"/>
              </a:solidFill>
            </a:endParaRPr>
          </a:p>
          <a:p>
            <a:pPr algn="ctr" eaLnBrk="1" hangingPunct="1">
              <a:buFontTx/>
              <a:buNone/>
            </a:pPr>
            <a:r>
              <a:rPr lang="en-US" sz="3600" b="1" u="sng" dirty="0" smtClean="0">
                <a:solidFill>
                  <a:srgbClr val="0000FF"/>
                </a:solidFill>
                <a:hlinkClick r:id="rId2"/>
              </a:rPr>
              <a:t>www.ronlegrand.com</a:t>
            </a:r>
            <a:r>
              <a:rPr lang="en-US" sz="3600" b="1" u="sng" dirty="0" smtClean="0">
                <a:solidFill>
                  <a:srgbClr val="0000FF"/>
                </a:solidFill>
              </a:rPr>
              <a:t>/sellerfinancing</a:t>
            </a:r>
            <a:r>
              <a:rPr lang="en-US" b="1" dirty="0" smtClean="0">
                <a:solidFill>
                  <a:schemeClr val="accent2"/>
                </a:solidFill>
              </a:rPr>
              <a:t> </a:t>
            </a:r>
          </a:p>
          <a:p>
            <a:pPr algn="ctr" eaLnBrk="1" hangingPunct="1">
              <a:buFontTx/>
              <a:buNone/>
            </a:pPr>
            <a:r>
              <a:rPr lang="en-US" b="1" dirty="0" smtClean="0">
                <a:solidFill>
                  <a:schemeClr val="accent2"/>
                </a:solidFill>
              </a:rPr>
              <a:t>Or</a:t>
            </a:r>
          </a:p>
          <a:p>
            <a:pPr algn="ctr" eaLnBrk="1" hangingPunct="1">
              <a:buFontTx/>
              <a:buNone/>
            </a:pPr>
            <a:r>
              <a:rPr lang="en-US" b="1" dirty="0" smtClean="0">
                <a:solidFill>
                  <a:schemeClr val="accent2"/>
                </a:solidFill>
              </a:rPr>
              <a:t>1-800-567-6128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81000" y="1295400"/>
            <a:ext cx="8382000" cy="4648200"/>
          </a:xfrm>
        </p:spPr>
        <p:txBody>
          <a:bodyPr/>
          <a:lstStyle/>
          <a:p>
            <a:pPr algn="ctr" eaLnBrk="1" hangingPunct="1">
              <a:buFontTx/>
              <a:buNone/>
            </a:pPr>
            <a:r>
              <a:rPr lang="en-US" sz="3600" b="1" dirty="0" smtClean="0">
                <a:solidFill>
                  <a:schemeClr val="accent1"/>
                </a:solidFill>
              </a:rPr>
              <a:t>Less than one House Payment You’ll Needlessly Make On One Vacant House If You Don’t Go.</a:t>
            </a:r>
          </a:p>
          <a:p>
            <a:pPr algn="ctr" eaLnBrk="1" hangingPunct="1">
              <a:buFontTx/>
              <a:buNone/>
            </a:pPr>
            <a:endParaRPr lang="en-US" sz="3600" b="1" u="sng" dirty="0" smtClean="0">
              <a:solidFill>
                <a:srgbClr val="0000FF"/>
              </a:solidFill>
            </a:endParaRPr>
          </a:p>
          <a:p>
            <a:pPr algn="ctr" eaLnBrk="1" hangingPunct="1">
              <a:buFontTx/>
              <a:buNone/>
            </a:pPr>
            <a:r>
              <a:rPr lang="en-US" sz="3600" b="1" u="sng" dirty="0" smtClean="0">
                <a:solidFill>
                  <a:srgbClr val="0000FF"/>
                </a:solidFill>
                <a:hlinkClick r:id="rId2"/>
              </a:rPr>
              <a:t>www.ronlegrand.com</a:t>
            </a:r>
            <a:r>
              <a:rPr lang="en-US" sz="3600" b="1" u="sng" dirty="0" smtClean="0">
                <a:solidFill>
                  <a:srgbClr val="0000FF"/>
                </a:solidFill>
              </a:rPr>
              <a:t>/sellerfinancing</a:t>
            </a:r>
          </a:p>
          <a:p>
            <a:pPr algn="ctr" eaLnBrk="1" hangingPunct="1">
              <a:buFontTx/>
              <a:buNone/>
            </a:pPr>
            <a:r>
              <a:rPr lang="en-US" sz="3600" b="1" dirty="0" smtClean="0">
                <a:solidFill>
                  <a:schemeClr val="accent1"/>
                </a:solidFill>
              </a:rPr>
              <a:t>Or </a:t>
            </a:r>
          </a:p>
          <a:p>
            <a:pPr algn="ctr" eaLnBrk="1" hangingPunct="1">
              <a:buFontTx/>
              <a:buNone/>
            </a:pPr>
            <a:r>
              <a:rPr lang="en-US" sz="3600" b="1" dirty="0" smtClean="0">
                <a:solidFill>
                  <a:schemeClr val="accent1"/>
                </a:solidFill>
              </a:rPr>
              <a:t>1-800-567-6128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81000" y="1295400"/>
            <a:ext cx="8305800" cy="4648200"/>
          </a:xfrm>
        </p:spPr>
        <p:txBody>
          <a:bodyPr/>
          <a:lstStyle/>
          <a:p>
            <a:pPr algn="ctr" eaLnBrk="1" hangingPunct="1">
              <a:buFontTx/>
              <a:buNone/>
            </a:pPr>
            <a:r>
              <a:rPr lang="en-US" sz="4000" b="1" dirty="0" smtClean="0">
                <a:solidFill>
                  <a:srgbClr val="0000FF"/>
                </a:solidFill>
              </a:rPr>
              <a:t>Probably About 10% Of What You’ll Lose On Your First Missed Deal Within The Next 30 Days</a:t>
            </a:r>
          </a:p>
          <a:p>
            <a:pPr algn="ctr" eaLnBrk="1" hangingPunct="1">
              <a:buFontTx/>
              <a:buNone/>
            </a:pPr>
            <a:r>
              <a:rPr lang="en-US" sz="3600" b="1" dirty="0" smtClean="0">
                <a:solidFill>
                  <a:srgbClr val="FF0000"/>
                </a:solidFill>
              </a:rPr>
              <a:t>You will pay for the Training            whether you attend or not</a:t>
            </a:r>
          </a:p>
          <a:p>
            <a:pPr algn="ctr" eaLnBrk="1" hangingPunct="1">
              <a:buFontTx/>
              <a:buNone/>
            </a:pPr>
            <a:r>
              <a:rPr lang="en-US" sz="3600" b="1" dirty="0" smtClean="0">
                <a:solidFill>
                  <a:srgbClr val="FF0000"/>
                </a:solidFill>
              </a:rPr>
              <a:t>www.ronlegrand.com/sellerfinancing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533400" y="0"/>
            <a:ext cx="8229600" cy="6858000"/>
          </a:xfrm>
        </p:spPr>
        <p:txBody>
          <a:bodyPr/>
          <a:lstStyle/>
          <a:p>
            <a:pPr eaLnBrk="1" hangingPunct="1">
              <a:buFontTx/>
              <a:buNone/>
            </a:pPr>
            <a:r>
              <a:rPr lang="en-US" sz="2400" b="1" dirty="0" smtClean="0">
                <a:solidFill>
                  <a:srgbClr val="009900"/>
                </a:solidFill>
              </a:rPr>
              <a:t>Tuition</a:t>
            </a:r>
            <a:r>
              <a:rPr lang="en-US" sz="2400" b="1" dirty="0" smtClean="0">
                <a:solidFill>
                  <a:srgbClr val="FF0000"/>
                </a:solidFill>
              </a:rPr>
              <a:t>					</a:t>
            </a:r>
            <a:r>
              <a:rPr lang="en-US" sz="2400" b="1" dirty="0" smtClean="0">
                <a:solidFill>
                  <a:srgbClr val="009900"/>
                </a:solidFill>
              </a:rPr>
              <a:t>$2,995</a:t>
            </a:r>
          </a:p>
          <a:p>
            <a:pPr eaLnBrk="1" hangingPunct="1">
              <a:buFontTx/>
              <a:buNone/>
            </a:pPr>
            <a:r>
              <a:rPr lang="en-US" sz="2400" b="1" dirty="0" smtClean="0">
                <a:solidFill>
                  <a:srgbClr val="FF0000"/>
                </a:solidFill>
              </a:rPr>
              <a:t>Discounts</a:t>
            </a:r>
            <a:endParaRPr lang="en-US" sz="2400" b="1" dirty="0" smtClean="0">
              <a:solidFill>
                <a:srgbClr val="009900"/>
              </a:solidFill>
            </a:endParaRPr>
          </a:p>
          <a:p>
            <a:pPr eaLnBrk="1" hangingPunct="1">
              <a:buFontTx/>
              <a:buNone/>
            </a:pPr>
            <a:r>
              <a:rPr lang="en-US" sz="2400" b="1" dirty="0">
                <a:solidFill>
                  <a:srgbClr val="009900"/>
                </a:solidFill>
              </a:rPr>
              <a:t>	</a:t>
            </a:r>
            <a:r>
              <a:rPr lang="en-US" sz="2000" b="1" dirty="0" smtClean="0">
                <a:solidFill>
                  <a:srgbClr val="009900"/>
                </a:solidFill>
              </a:rPr>
              <a:t>Masters					-$500</a:t>
            </a:r>
          </a:p>
          <a:p>
            <a:pPr eaLnBrk="1" hangingPunct="1">
              <a:buFontTx/>
              <a:buNone/>
            </a:pPr>
            <a:r>
              <a:rPr lang="en-US" sz="2000" b="1" dirty="0" smtClean="0">
                <a:solidFill>
                  <a:srgbClr val="009900"/>
                </a:solidFill>
              </a:rPr>
              <a:t>	Live Event Attendee			-$500</a:t>
            </a:r>
          </a:p>
          <a:p>
            <a:pPr eaLnBrk="1" hangingPunct="1">
              <a:buFontTx/>
              <a:buNone/>
            </a:pPr>
            <a:r>
              <a:rPr lang="en-US" sz="2000" b="1" dirty="0" smtClean="0">
                <a:solidFill>
                  <a:srgbClr val="009900"/>
                </a:solidFill>
              </a:rPr>
              <a:t>	Veterans					-$500</a:t>
            </a:r>
          </a:p>
          <a:p>
            <a:pPr eaLnBrk="1" hangingPunct="1">
              <a:buFontTx/>
              <a:buNone/>
            </a:pPr>
            <a:r>
              <a:rPr lang="en-US" sz="2000" b="1" dirty="0" smtClean="0">
                <a:solidFill>
                  <a:srgbClr val="009900"/>
                </a:solidFill>
              </a:rPr>
              <a:t>	Gold Club					-$500</a:t>
            </a:r>
          </a:p>
          <a:p>
            <a:pPr algn="ctr" eaLnBrk="1" hangingPunct="1">
              <a:buFontTx/>
              <a:buNone/>
            </a:pPr>
            <a:r>
              <a:rPr lang="en-US" sz="2400" b="1" dirty="0" smtClean="0">
                <a:solidFill>
                  <a:srgbClr val="0000FF"/>
                </a:solidFill>
              </a:rPr>
              <a:t>My Tuition</a:t>
            </a:r>
          </a:p>
          <a:p>
            <a:pPr algn="ctr" eaLnBrk="1" hangingPunct="1">
              <a:buFontTx/>
              <a:buNone/>
            </a:pPr>
            <a:r>
              <a:rPr lang="en-US" sz="2000" b="1" dirty="0" smtClean="0">
                <a:solidFill>
                  <a:srgbClr val="FF0000"/>
                </a:solidFill>
              </a:rPr>
              <a:t>3 Equal Payments or save $300 for full payment now</a:t>
            </a:r>
          </a:p>
          <a:p>
            <a:pPr algn="ctr" eaLnBrk="1" hangingPunct="1">
              <a:buFontTx/>
              <a:buNone/>
            </a:pPr>
            <a:r>
              <a:rPr lang="en-US" sz="2000" b="1" dirty="0" smtClean="0">
                <a:solidFill>
                  <a:srgbClr val="FF0000"/>
                </a:solidFill>
              </a:rPr>
              <a:t>You may bring one guest free</a:t>
            </a:r>
          </a:p>
          <a:p>
            <a:pPr algn="ctr" eaLnBrk="1" hangingPunct="1">
              <a:buFontTx/>
              <a:buNone/>
            </a:pPr>
            <a:r>
              <a:rPr lang="en-US" sz="2000" b="1" dirty="0" smtClean="0">
                <a:solidFill>
                  <a:srgbClr val="FF0000"/>
                </a:solidFill>
              </a:rPr>
              <a:t>(parent, child, spouse, significant other, staff)</a:t>
            </a:r>
          </a:p>
          <a:p>
            <a:pPr algn="ctr" eaLnBrk="1" hangingPunct="1">
              <a:buFontTx/>
              <a:buNone/>
            </a:pPr>
            <a:endParaRPr lang="en-US" sz="1800" b="1" dirty="0" smtClean="0">
              <a:solidFill>
                <a:srgbClr val="FF0000"/>
              </a:solidFill>
            </a:endParaRPr>
          </a:p>
          <a:p>
            <a:pPr algn="ctr" eaLnBrk="1" hangingPunct="1">
              <a:buFontTx/>
              <a:buNone/>
            </a:pPr>
            <a:r>
              <a:rPr lang="en-US" sz="2400" b="1" dirty="0" smtClean="0">
                <a:solidFill>
                  <a:srgbClr val="0000FF"/>
                </a:solidFill>
              </a:rPr>
              <a:t>Tax Deductible</a:t>
            </a:r>
          </a:p>
          <a:p>
            <a:pPr algn="ctr" eaLnBrk="1" hangingPunct="1">
              <a:buFontTx/>
              <a:buNone/>
            </a:pPr>
            <a:r>
              <a:rPr lang="en-US" sz="2400" b="1" dirty="0" smtClean="0">
                <a:solidFill>
                  <a:srgbClr val="FF0000"/>
                </a:solidFill>
              </a:rPr>
              <a:t>Can’t make it to the live event…</a:t>
            </a:r>
          </a:p>
          <a:p>
            <a:pPr algn="ctr" eaLnBrk="1" hangingPunct="1">
              <a:buFontTx/>
              <a:buNone/>
            </a:pPr>
            <a:r>
              <a:rPr lang="en-US" sz="2400" b="1" dirty="0" smtClean="0">
                <a:solidFill>
                  <a:srgbClr val="FF0000"/>
                </a:solidFill>
              </a:rPr>
              <a:t>You Can Watch Whole Event Online At Same Price</a:t>
            </a:r>
          </a:p>
          <a:p>
            <a:pPr algn="ctr" eaLnBrk="1" hangingPunct="1">
              <a:buFontTx/>
              <a:buNone/>
            </a:pPr>
            <a:endParaRPr lang="en-US" sz="2400" b="1" dirty="0" smtClean="0">
              <a:solidFill>
                <a:srgbClr val="FF0000"/>
              </a:solidFill>
            </a:endParaRPr>
          </a:p>
          <a:p>
            <a:pPr algn="ctr" eaLnBrk="1" hangingPunct="1">
              <a:buFontTx/>
              <a:buNone/>
            </a:pPr>
            <a:r>
              <a:rPr lang="en-US" sz="2400" b="1" dirty="0" smtClean="0">
                <a:solidFill>
                  <a:srgbClr val="FF0000"/>
                </a:solidFill>
              </a:rPr>
              <a:t>800-567-6128</a:t>
            </a:r>
            <a:endParaRPr lang="en-US" sz="2400" b="1" dirty="0" smtClean="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143" y="533400"/>
            <a:ext cx="8001000" cy="838200"/>
          </a:xfrm>
          <a:ln w="31750">
            <a:noFill/>
          </a:ln>
        </p:spPr>
        <p:txBody>
          <a:bodyPr/>
          <a:lstStyle/>
          <a:p>
            <a:pPr algn="ctr"/>
            <a:r>
              <a:rPr lang="en-US" sz="4400" b="1" dirty="0" smtClean="0">
                <a:solidFill>
                  <a:srgbClr val="FF0000"/>
                </a:solidFill>
              </a:rPr>
              <a:t/>
            </a:r>
            <a:br>
              <a:rPr lang="en-US" sz="4400" b="1" dirty="0" smtClean="0">
                <a:solidFill>
                  <a:srgbClr val="FF0000"/>
                </a:solidFill>
              </a:rPr>
            </a:br>
            <a:r>
              <a:rPr lang="en-US" sz="4400" b="1" dirty="0" smtClean="0">
                <a:ln>
                  <a:solidFill>
                    <a:srgbClr val="0000FF">
                      <a:alpha val="77000"/>
                    </a:srgbClr>
                  </a:solidFill>
                </a:ln>
                <a:solidFill>
                  <a:srgbClr val="FF0000"/>
                </a:solidFill>
              </a:rPr>
              <a:t>December 12-14</a:t>
            </a:r>
            <a:br>
              <a:rPr lang="en-US" sz="4400" b="1" dirty="0" smtClean="0">
                <a:ln>
                  <a:solidFill>
                    <a:srgbClr val="0000FF">
                      <a:alpha val="77000"/>
                    </a:srgbClr>
                  </a:solidFill>
                </a:ln>
                <a:solidFill>
                  <a:srgbClr val="FF0000"/>
                </a:solidFill>
              </a:rPr>
            </a:br>
            <a:r>
              <a:rPr lang="en-US" sz="4400" b="1" dirty="0" smtClean="0">
                <a:ln>
                  <a:solidFill>
                    <a:srgbClr val="0000FF">
                      <a:alpha val="77000"/>
                    </a:srgbClr>
                  </a:solidFill>
                </a:ln>
                <a:solidFill>
                  <a:srgbClr val="FF0000"/>
                </a:solidFill>
              </a:rPr>
              <a:t>Jacksonville, FL</a:t>
            </a:r>
            <a:r>
              <a:rPr lang="en-US" sz="1800" b="1" dirty="0" smtClean="0">
                <a:ln>
                  <a:solidFill>
                    <a:srgbClr val="0000FF">
                      <a:alpha val="77000"/>
                    </a:srgbClr>
                  </a:solidFill>
                </a:ln>
                <a:solidFill>
                  <a:srgbClr val="FF0000"/>
                </a:solidFill>
              </a:rPr>
              <a:t/>
            </a:r>
            <a:br>
              <a:rPr lang="en-US" sz="1800" b="1" dirty="0" smtClean="0">
                <a:ln>
                  <a:solidFill>
                    <a:srgbClr val="0000FF">
                      <a:alpha val="77000"/>
                    </a:srgbClr>
                  </a:solidFill>
                </a:ln>
                <a:solidFill>
                  <a:srgbClr val="FF0000"/>
                </a:solidFill>
              </a:rPr>
            </a:br>
            <a:r>
              <a:rPr lang="en-US" sz="1800" b="1" dirty="0" smtClean="0">
                <a:ln>
                  <a:solidFill>
                    <a:srgbClr val="0000FF">
                      <a:alpha val="77000"/>
                    </a:srgbClr>
                  </a:solidFill>
                </a:ln>
                <a:solidFill>
                  <a:srgbClr val="FF0000"/>
                </a:solidFill>
              </a:rPr>
              <a:t/>
            </a:r>
            <a:br>
              <a:rPr lang="en-US" sz="1800" b="1" dirty="0" smtClean="0">
                <a:ln>
                  <a:solidFill>
                    <a:srgbClr val="0000FF">
                      <a:alpha val="77000"/>
                    </a:srgbClr>
                  </a:solidFill>
                </a:ln>
                <a:solidFill>
                  <a:srgbClr val="FF0000"/>
                </a:solidFill>
              </a:rPr>
            </a:br>
            <a:r>
              <a:rPr lang="en-US" sz="4400" b="1" dirty="0" smtClean="0">
                <a:ln>
                  <a:solidFill>
                    <a:srgbClr val="0000FF">
                      <a:alpha val="77000"/>
                    </a:srgbClr>
                  </a:solidFill>
                </a:ln>
                <a:solidFill>
                  <a:srgbClr val="FF0000"/>
                </a:solidFill>
              </a:rPr>
              <a:t>Vacation Rental Seminar Following on </a:t>
            </a:r>
            <a:r>
              <a:rPr lang="en-US" sz="4400" b="1" smtClean="0">
                <a:ln>
                  <a:solidFill>
                    <a:srgbClr val="0000FF">
                      <a:alpha val="77000"/>
                    </a:srgbClr>
                  </a:solidFill>
                </a:ln>
                <a:solidFill>
                  <a:srgbClr val="FF0000"/>
                </a:solidFill>
              </a:rPr>
              <a:t>the </a:t>
            </a:r>
            <a:r>
              <a:rPr lang="en-US" sz="4400" b="1" smtClean="0">
                <a:ln>
                  <a:solidFill>
                    <a:srgbClr val="0000FF">
                      <a:alpha val="77000"/>
                    </a:srgbClr>
                  </a:solidFill>
                </a:ln>
                <a:solidFill>
                  <a:srgbClr val="FF0000"/>
                </a:solidFill>
              </a:rPr>
              <a:t>15th</a:t>
            </a:r>
            <a:endParaRPr lang="en-US" sz="4400" b="1" dirty="0" smtClean="0">
              <a:ln>
                <a:solidFill>
                  <a:srgbClr val="0000FF">
                    <a:alpha val="77000"/>
                  </a:srgbClr>
                </a:solidFill>
              </a:ln>
              <a:solidFill>
                <a:srgbClr val="FF0000"/>
              </a:solidFill>
            </a:endParaRPr>
          </a:p>
        </p:txBody>
      </p:sp>
      <p:sp>
        <p:nvSpPr>
          <p:cNvPr id="50178" name="Rectangle 3"/>
          <p:cNvSpPr>
            <a:spLocks noGrp="1" noChangeArrowheads="1"/>
          </p:cNvSpPr>
          <p:nvPr>
            <p:ph type="body" idx="1"/>
          </p:nvPr>
        </p:nvSpPr>
        <p:spPr>
          <a:xfrm>
            <a:off x="621632" y="4495800"/>
            <a:ext cx="7772400" cy="1905000"/>
          </a:xfrm>
        </p:spPr>
        <p:txBody>
          <a:bodyPr/>
          <a:lstStyle/>
          <a:p>
            <a:pPr algn="ctr">
              <a:buFontTx/>
              <a:buNone/>
            </a:pPr>
            <a:r>
              <a:rPr lang="en-US" sz="3600" dirty="0" smtClean="0"/>
              <a:t>www.ronlegrand.com/sellerfinancing</a:t>
            </a:r>
            <a:endParaRPr lang="en-US" dirty="0" smtClean="0"/>
          </a:p>
          <a:p>
            <a:pPr algn="ctr">
              <a:buFontTx/>
              <a:buNone/>
            </a:pPr>
            <a:r>
              <a:rPr lang="en-US" dirty="0" smtClean="0"/>
              <a:t>Or</a:t>
            </a:r>
          </a:p>
          <a:p>
            <a:pPr algn="ctr">
              <a:buFontTx/>
              <a:buNone/>
            </a:pPr>
            <a:r>
              <a:rPr lang="en-US" dirty="0" smtClean="0"/>
              <a:t>1-800-567-6128</a:t>
            </a:r>
          </a:p>
        </p:txBody>
      </p:sp>
      <p:sp>
        <p:nvSpPr>
          <p:cNvPr id="2" name="TextBox 1"/>
          <p:cNvSpPr txBox="1"/>
          <p:nvPr/>
        </p:nvSpPr>
        <p:spPr>
          <a:xfrm>
            <a:off x="2247900" y="304800"/>
            <a:ext cx="4495800" cy="769441"/>
          </a:xfrm>
          <a:prstGeom prst="rect">
            <a:avLst/>
          </a:prstGeom>
          <a:noFill/>
        </p:spPr>
        <p:txBody>
          <a:bodyPr wrap="square" rtlCol="0">
            <a:spAutoFit/>
          </a:bodyPr>
          <a:lstStyle/>
          <a:p>
            <a:pPr algn="ctr"/>
            <a:r>
              <a:rPr lang="en-US" sz="4400" b="1" dirty="0">
                <a:solidFill>
                  <a:srgbClr val="FF0000"/>
                </a:solidFill>
              </a:rPr>
              <a:t>Event Date</a:t>
            </a:r>
            <a:endParaRPr lang="en-US" sz="4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1066800" y="838200"/>
            <a:ext cx="7086600" cy="5786199"/>
          </a:xfrm>
          <a:prstGeom prst="rect">
            <a:avLst/>
          </a:prstGeom>
          <a:noFill/>
          <a:ln w="9525">
            <a:noFill/>
            <a:miter lim="800000"/>
            <a:headEnd/>
            <a:tailEnd/>
          </a:ln>
        </p:spPr>
        <p:txBody>
          <a:bodyPr>
            <a:spAutoFit/>
          </a:bodyPr>
          <a:lstStyle/>
          <a:p>
            <a:pPr algn="ctr">
              <a:spcBef>
                <a:spcPct val="50000"/>
              </a:spcBef>
            </a:pPr>
            <a:r>
              <a:rPr lang="en-US" sz="2800" dirty="0">
                <a:solidFill>
                  <a:srgbClr val="0000FF"/>
                </a:solidFill>
              </a:rPr>
              <a:t>You Have 30 Days To Totally Reverse Your Decision and Receive A Full Refund</a:t>
            </a:r>
          </a:p>
          <a:p>
            <a:pPr algn="ctr">
              <a:spcBef>
                <a:spcPct val="50000"/>
              </a:spcBef>
            </a:pPr>
            <a:r>
              <a:rPr lang="en-US" sz="2800" dirty="0"/>
              <a:t>Or </a:t>
            </a:r>
          </a:p>
          <a:p>
            <a:pPr algn="ctr">
              <a:spcBef>
                <a:spcPct val="50000"/>
              </a:spcBef>
            </a:pPr>
            <a:r>
              <a:rPr lang="en-US" sz="2800" dirty="0">
                <a:solidFill>
                  <a:srgbClr val="FF0000"/>
                </a:solidFill>
              </a:rPr>
              <a:t>You May attend 2 Full Days and Still Receive A Full Refund If You Don’t Feel It Was Worth More Than The Tuition</a:t>
            </a:r>
          </a:p>
          <a:p>
            <a:pPr algn="ctr">
              <a:spcBef>
                <a:spcPct val="50000"/>
              </a:spcBef>
            </a:pPr>
            <a:r>
              <a:rPr lang="en-US" sz="3200" u="sng" dirty="0" smtClean="0">
                <a:solidFill>
                  <a:srgbClr val="0000FF"/>
                </a:solidFill>
                <a:hlinkClick r:id="rId2"/>
              </a:rPr>
              <a:t>www.ronlegrand.com</a:t>
            </a:r>
            <a:r>
              <a:rPr lang="en-US" sz="3200" u="sng" dirty="0" smtClean="0">
                <a:solidFill>
                  <a:srgbClr val="0000FF"/>
                </a:solidFill>
              </a:rPr>
              <a:t>/sellerfinancing</a:t>
            </a:r>
            <a:endParaRPr lang="en-US" sz="3200" u="sng" dirty="0">
              <a:solidFill>
                <a:srgbClr val="0000FF"/>
              </a:solidFill>
            </a:endParaRPr>
          </a:p>
          <a:p>
            <a:pPr algn="ctr">
              <a:spcBef>
                <a:spcPct val="50000"/>
              </a:spcBef>
            </a:pPr>
            <a:r>
              <a:rPr lang="en-US" sz="2800" dirty="0">
                <a:solidFill>
                  <a:srgbClr val="FF0000"/>
                </a:solidFill>
              </a:rPr>
              <a:t>Or</a:t>
            </a:r>
          </a:p>
          <a:p>
            <a:pPr algn="ctr">
              <a:spcBef>
                <a:spcPct val="50000"/>
              </a:spcBef>
            </a:pPr>
            <a:r>
              <a:rPr lang="en-US" sz="2800" dirty="0">
                <a:solidFill>
                  <a:srgbClr val="FF0000"/>
                </a:solidFill>
              </a:rPr>
              <a:t>1-800-567-6128</a:t>
            </a:r>
          </a:p>
          <a:p>
            <a:pPr algn="ctr">
              <a:spcBef>
                <a:spcPct val="50000"/>
              </a:spcBef>
            </a:pPr>
            <a:endParaRPr lang="en-US" sz="28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762000" y="1301750"/>
            <a:ext cx="7772400" cy="1981200"/>
          </a:xfrm>
        </p:spPr>
        <p:txBody>
          <a:bodyPr/>
          <a:lstStyle/>
          <a:p>
            <a:pPr algn="ctr" eaLnBrk="1" hangingPunct="1">
              <a:buFontTx/>
              <a:buNone/>
            </a:pPr>
            <a:r>
              <a:rPr lang="en-US" sz="6000" b="1" dirty="0" smtClean="0">
                <a:solidFill>
                  <a:srgbClr val="0000FF"/>
                </a:solidFill>
                <a:latin typeface="Times New Roman" pitchFamily="18" charset="0"/>
              </a:rPr>
              <a:t>It Will Be Sold Out With A Waiting List</a:t>
            </a:r>
          </a:p>
        </p:txBody>
      </p:sp>
      <p:pic>
        <p:nvPicPr>
          <p:cNvPr id="1027" name="Picture 3" descr="C:\Documents and Settings\nicoled\Local Settings\Temporary Internet Files\Content.IE5\4T02QYVL\MPj04118210000[1].jpg"/>
          <p:cNvPicPr>
            <a:picLocks noChangeAspect="1" noChangeArrowheads="1"/>
          </p:cNvPicPr>
          <p:nvPr/>
        </p:nvPicPr>
        <p:blipFill>
          <a:blip r:embed="rId2" cstate="print"/>
          <a:srcRect/>
          <a:stretch>
            <a:fillRect/>
          </a:stretch>
        </p:blipFill>
        <p:spPr bwMode="auto">
          <a:xfrm>
            <a:off x="2057400" y="3200400"/>
            <a:ext cx="4495800" cy="2992517"/>
          </a:xfrm>
          <a:prstGeom prst="rect">
            <a:avLst/>
          </a:prstGeom>
          <a:ln>
            <a:noFill/>
          </a:ln>
          <a:effectLst>
            <a:softEdge rad="112500"/>
          </a:effectLst>
        </p:spPr>
      </p:pic>
      <p:sp>
        <p:nvSpPr>
          <p:cNvPr id="2" name="TextBox 1"/>
          <p:cNvSpPr txBox="1"/>
          <p:nvPr/>
        </p:nvSpPr>
        <p:spPr>
          <a:xfrm>
            <a:off x="990600" y="429795"/>
            <a:ext cx="7010400" cy="923330"/>
          </a:xfrm>
          <a:prstGeom prst="rect">
            <a:avLst/>
          </a:prstGeom>
          <a:noFill/>
          <a:ln>
            <a:noFill/>
          </a:ln>
        </p:spPr>
        <p:txBody>
          <a:bodyPr wrap="square" rtlCol="0">
            <a:spAutoFit/>
          </a:bodyPr>
          <a:lstStyle/>
          <a:p>
            <a:pPr algn="ctr"/>
            <a:r>
              <a:rPr lang="en-US" sz="5400" b="1" dirty="0" smtClean="0">
                <a:ln>
                  <a:solidFill>
                    <a:srgbClr val="C00000">
                      <a:alpha val="76000"/>
                    </a:srgbClr>
                  </a:solidFill>
                </a:ln>
                <a:solidFill>
                  <a:srgbClr val="FF0000"/>
                </a:solidFill>
                <a:effectLst>
                  <a:outerShdw blurRad="38100" dist="38100" dir="2700000" algn="tl">
                    <a:srgbClr val="000000">
                      <a:alpha val="43137"/>
                    </a:srgbClr>
                  </a:outerShdw>
                </a:effectLst>
              </a:rPr>
              <a:t>Only 100 Admitted</a:t>
            </a:r>
            <a:endParaRPr lang="en-US" sz="5400" b="1" dirty="0">
              <a:ln>
                <a:solidFill>
                  <a:srgbClr val="C00000">
                    <a:alpha val="76000"/>
                  </a:srgbClr>
                </a:solidFill>
              </a:ln>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04800"/>
            <a:ext cx="7162800" cy="212365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Make Sure You’re Not On It And</a:t>
            </a:r>
          </a:p>
        </p:txBody>
      </p:sp>
      <p:sp>
        <p:nvSpPr>
          <p:cNvPr id="5" name="Rectangle 4"/>
          <p:cNvSpPr/>
          <p:nvPr/>
        </p:nvSpPr>
        <p:spPr>
          <a:xfrm>
            <a:off x="2051060" y="2565231"/>
            <a:ext cx="4889480" cy="1107996"/>
          </a:xfrm>
          <a:prstGeom prst="rect">
            <a:avLst/>
          </a:prstGeom>
          <a:noFill/>
        </p:spPr>
        <p:txBody>
          <a:bodyPr wrap="none">
            <a:spAutoFit/>
          </a:bodyPr>
          <a:lstStyle/>
          <a:p>
            <a:pPr algn="ctr">
              <a:defRPr/>
            </a:pP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Enroll Now!</a:t>
            </a:r>
          </a:p>
        </p:txBody>
      </p:sp>
      <p:sp>
        <p:nvSpPr>
          <p:cNvPr id="54275" name="Text Box 4"/>
          <p:cNvSpPr txBox="1">
            <a:spLocks noChangeArrowheads="1"/>
          </p:cNvSpPr>
          <p:nvPr/>
        </p:nvSpPr>
        <p:spPr bwMode="auto">
          <a:xfrm>
            <a:off x="152400" y="3822032"/>
            <a:ext cx="8610600" cy="2308324"/>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FF"/>
                </a:solidFill>
                <a:effectLst>
                  <a:outerShdw blurRad="38100" dist="38100" dir="2700000" algn="tl">
                    <a:srgbClr val="000000">
                      <a:alpha val="43137"/>
                    </a:srgbClr>
                  </a:outerShdw>
                </a:effectLst>
              </a:rPr>
              <a:t>www.ronlegrand.com/sellerfinancing</a:t>
            </a:r>
            <a:endParaRPr lang="en-US" sz="3600" b="1" dirty="0">
              <a:solidFill>
                <a:srgbClr val="0000FF"/>
              </a:solidFill>
              <a:effectLst>
                <a:outerShdw blurRad="38100" dist="38100" dir="2700000" algn="tl">
                  <a:srgbClr val="000000">
                    <a:alpha val="43137"/>
                  </a:srgbClr>
                </a:outerShdw>
              </a:effectLst>
            </a:endParaRPr>
          </a:p>
          <a:p>
            <a:pPr algn="ctr">
              <a:spcBef>
                <a:spcPct val="50000"/>
              </a:spcBef>
            </a:pPr>
            <a:r>
              <a:rPr lang="en-US" sz="3600" b="1" dirty="0">
                <a:solidFill>
                  <a:srgbClr val="0000FF"/>
                </a:solidFill>
                <a:effectLst>
                  <a:outerShdw blurRad="38100" dist="38100" dir="2700000" algn="tl">
                    <a:srgbClr val="000000">
                      <a:alpha val="43137"/>
                    </a:srgbClr>
                  </a:outerShdw>
                </a:effectLst>
              </a:rPr>
              <a:t>Or</a:t>
            </a:r>
          </a:p>
          <a:p>
            <a:pPr algn="ctr">
              <a:spcBef>
                <a:spcPct val="50000"/>
              </a:spcBef>
            </a:pPr>
            <a:r>
              <a:rPr lang="en-US" sz="3600" b="1" dirty="0">
                <a:solidFill>
                  <a:srgbClr val="0000FF"/>
                </a:solidFill>
                <a:effectLst>
                  <a:outerShdw blurRad="38100" dist="38100" dir="2700000" algn="tl">
                    <a:srgbClr val="000000">
                      <a:alpha val="43137"/>
                    </a:srgbClr>
                  </a:outerShdw>
                </a:effectLst>
              </a:rPr>
              <a:t>1-800-567-6128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ctr"/>
            <a:r>
              <a:rPr lang="en-US" sz="4000" b="1" i="1" smtClean="0">
                <a:solidFill>
                  <a:srgbClr val="0000FF"/>
                </a:solidFill>
              </a:rPr>
              <a:t>The Key Ingredients</a:t>
            </a:r>
            <a:r>
              <a:rPr lang="en-US" smtClean="0"/>
              <a:t> </a:t>
            </a:r>
          </a:p>
        </p:txBody>
      </p:sp>
      <p:sp>
        <p:nvSpPr>
          <p:cNvPr id="18434" name="Rectangle 3"/>
          <p:cNvSpPr>
            <a:spLocks noGrp="1" noChangeArrowheads="1"/>
          </p:cNvSpPr>
          <p:nvPr>
            <p:ph type="body" idx="1"/>
          </p:nvPr>
        </p:nvSpPr>
        <p:spPr>
          <a:xfrm>
            <a:off x="685800" y="1905000"/>
            <a:ext cx="7772400" cy="4038600"/>
          </a:xfrm>
        </p:spPr>
        <p:txBody>
          <a:bodyPr/>
          <a:lstStyle/>
          <a:p>
            <a:pPr marL="609600" indent="-609600">
              <a:buFontTx/>
              <a:buAutoNum type="arabicPeriod"/>
            </a:pPr>
            <a:r>
              <a:rPr lang="en-US" smtClean="0"/>
              <a:t>Autopilot buying machine</a:t>
            </a:r>
          </a:p>
          <a:p>
            <a:pPr marL="609600" indent="-609600">
              <a:buFontTx/>
              <a:buAutoNum type="arabicPeriod"/>
            </a:pPr>
            <a:r>
              <a:rPr lang="en-US" smtClean="0"/>
              <a:t>Knowledge of buying and selling with owner financing</a:t>
            </a:r>
          </a:p>
          <a:p>
            <a:pPr marL="609600" indent="-609600">
              <a:buFontTx/>
              <a:buAutoNum type="arabicPeriod"/>
            </a:pPr>
            <a:r>
              <a:rPr lang="en-US" smtClean="0"/>
              <a:t>A big buyers list and selling system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381000" y="1295400"/>
            <a:ext cx="8382000" cy="4648200"/>
          </a:xfrm>
        </p:spPr>
        <p:txBody>
          <a:bodyPr/>
          <a:lstStyle/>
          <a:p>
            <a:pPr algn="ctr" eaLnBrk="1" hangingPunct="1">
              <a:buFontTx/>
              <a:buNone/>
            </a:pPr>
            <a:r>
              <a:rPr lang="en-US" sz="7200" b="1" dirty="0" smtClean="0">
                <a:gradFill>
                  <a:gsLst>
                    <a:gs pos="41000">
                      <a:srgbClr val="0000FF"/>
                    </a:gs>
                    <a:gs pos="55000">
                      <a:srgbClr val="00B0F0"/>
                    </a:gs>
                    <a:gs pos="71000">
                      <a:srgbClr val="0070C0"/>
                    </a:gs>
                  </a:gsLst>
                  <a:lin ang="5400000" scaled="1"/>
                </a:gradFill>
              </a:rPr>
              <a:t>Register</a:t>
            </a:r>
            <a:r>
              <a:rPr lang="en-US" sz="7200" b="1" dirty="0" smtClean="0">
                <a:gradFill>
                  <a:gsLst>
                    <a:gs pos="39000">
                      <a:srgbClr val="0000FF"/>
                    </a:gs>
                    <a:gs pos="92000">
                      <a:srgbClr val="00B0F0"/>
                    </a:gs>
                    <a:gs pos="25000">
                      <a:srgbClr val="0070C0"/>
                    </a:gs>
                  </a:gsLst>
                  <a:lin ang="5400000" scaled="1"/>
                </a:gradFill>
              </a:rPr>
              <a:t> </a:t>
            </a:r>
            <a:r>
              <a:rPr lang="en-US" sz="7200" b="1" dirty="0" smtClean="0">
                <a:gradFill>
                  <a:gsLst>
                    <a:gs pos="39000">
                      <a:srgbClr val="0000FF"/>
                    </a:gs>
                    <a:gs pos="70796">
                      <a:srgbClr val="0070C0"/>
                    </a:gs>
                    <a:gs pos="53000">
                      <a:srgbClr val="00B0F0"/>
                    </a:gs>
                  </a:gsLst>
                  <a:lin ang="5400000" scaled="1"/>
                </a:gradFill>
              </a:rPr>
              <a:t>Now</a:t>
            </a:r>
          </a:p>
          <a:p>
            <a:pPr algn="ctr" eaLnBrk="1" hangingPunct="1">
              <a:buFontTx/>
              <a:buNone/>
            </a:pPr>
            <a:r>
              <a:rPr lang="en-US" sz="3600" b="1" dirty="0" smtClean="0">
                <a:ln>
                  <a:solidFill>
                    <a:srgbClr val="00B0F0">
                      <a:alpha val="74000"/>
                    </a:srgbClr>
                  </a:solidFill>
                </a:ln>
                <a:solidFill>
                  <a:srgbClr val="0000FF"/>
                </a:solidFill>
                <a:effectLst>
                  <a:outerShdw blurRad="38100" dist="38100" dir="2700000" algn="tl">
                    <a:srgbClr val="000000">
                      <a:alpha val="43137"/>
                    </a:srgbClr>
                  </a:outerShdw>
                </a:effectLst>
              </a:rPr>
              <a:t>www.ronlegrand.com/sellerfinancing</a:t>
            </a:r>
          </a:p>
          <a:p>
            <a:pPr algn="ctr" eaLnBrk="1" hangingPunct="1">
              <a:buFontTx/>
              <a:buNone/>
            </a:pPr>
            <a:r>
              <a:rPr lang="en-US" sz="4400" b="1" dirty="0" smtClean="0">
                <a:ln>
                  <a:solidFill>
                    <a:srgbClr val="00B0F0">
                      <a:alpha val="74000"/>
                    </a:srgbClr>
                  </a:solidFill>
                </a:ln>
                <a:solidFill>
                  <a:srgbClr val="0000FF"/>
                </a:solidFill>
                <a:effectLst>
                  <a:outerShdw blurRad="38100" dist="38100" dir="2700000" algn="tl">
                    <a:srgbClr val="000000">
                      <a:alpha val="43137"/>
                    </a:srgbClr>
                  </a:outerShdw>
                </a:effectLst>
              </a:rPr>
              <a:t>Or</a:t>
            </a:r>
          </a:p>
          <a:p>
            <a:pPr algn="ctr" eaLnBrk="1" hangingPunct="1">
              <a:buFontTx/>
              <a:buNone/>
            </a:pPr>
            <a:r>
              <a:rPr lang="en-US" sz="4400" b="1" dirty="0" smtClean="0">
                <a:ln>
                  <a:solidFill>
                    <a:srgbClr val="00B0F0">
                      <a:alpha val="74000"/>
                    </a:srgbClr>
                  </a:solidFill>
                </a:ln>
                <a:solidFill>
                  <a:srgbClr val="0000FF"/>
                </a:solidFill>
                <a:effectLst>
                  <a:outerShdw blurRad="38100" dist="38100" dir="2700000" algn="tl">
                    <a:srgbClr val="000000">
                      <a:alpha val="43137"/>
                    </a:srgbClr>
                  </a:outerShdw>
                </a:effectLst>
              </a:rPr>
              <a:t>Call 1-800-567-6128</a:t>
            </a:r>
          </a:p>
          <a:p>
            <a:pPr algn="ctr" eaLnBrk="1" hangingPunct="1">
              <a:buFontTx/>
              <a:buNone/>
            </a:pPr>
            <a:endParaRPr lang="en-US" sz="4400" b="1" dirty="0" smtClean="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609600" y="1371600"/>
            <a:ext cx="7772400" cy="2667000"/>
          </a:xfrm>
        </p:spPr>
        <p:txBody>
          <a:bodyPr/>
          <a:lstStyle/>
          <a:p>
            <a:pPr algn="ctr" eaLnBrk="1" hangingPunct="1">
              <a:buFontTx/>
              <a:buNone/>
            </a:pPr>
            <a:r>
              <a:rPr lang="en-US" b="1" smtClean="0">
                <a:solidFill>
                  <a:schemeClr val="hlink"/>
                </a:solidFill>
              </a:rPr>
              <a:t>When a sale is made where any part of the sales price becomes a note back to the seller, it is considered seller financing.</a:t>
            </a:r>
          </a:p>
        </p:txBody>
      </p:sp>
      <p:sp>
        <p:nvSpPr>
          <p:cNvPr id="21506" name="WordArt 4"/>
          <p:cNvSpPr>
            <a:spLocks noChangeArrowheads="1" noChangeShapeType="1" noTextEdit="1"/>
          </p:cNvSpPr>
          <p:nvPr/>
        </p:nvSpPr>
        <p:spPr bwMode="auto">
          <a:xfrm>
            <a:off x="2057400" y="533400"/>
            <a:ext cx="5048250" cy="5238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C20000"/>
                    </a:gs>
                    <a:gs pos="100000">
                      <a:schemeClr val="accent1"/>
                    </a:gs>
                  </a:gsLst>
                  <a:lin ang="5400000" scaled="1"/>
                </a:gradFill>
                <a:effectLst>
                  <a:outerShdw dist="45791" dir="2021404" algn="ctr" rotWithShape="0">
                    <a:srgbClr val="B2B2B2">
                      <a:alpha val="79999"/>
                    </a:srgbClr>
                  </a:outerShdw>
                </a:effectLst>
                <a:latin typeface="Times New Roman"/>
                <a:cs typeface="Times New Roman"/>
              </a:rPr>
              <a:t>What Is Seller Financing?</a:t>
            </a:r>
          </a:p>
        </p:txBody>
      </p:sp>
      <p:sp>
        <p:nvSpPr>
          <p:cNvPr id="21507" name="Text Box 4"/>
          <p:cNvSpPr txBox="1">
            <a:spLocks noChangeArrowheads="1"/>
          </p:cNvSpPr>
          <p:nvPr/>
        </p:nvSpPr>
        <p:spPr bwMode="auto">
          <a:xfrm>
            <a:off x="1143000" y="3962400"/>
            <a:ext cx="6781800" cy="1892300"/>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rPr>
              <a:t>When buying you may owe the seller </a:t>
            </a:r>
          </a:p>
          <a:p>
            <a:pPr algn="ctr">
              <a:spcBef>
                <a:spcPct val="50000"/>
              </a:spcBef>
            </a:pPr>
            <a:r>
              <a:rPr lang="en-US" sz="2800" b="1">
                <a:solidFill>
                  <a:srgbClr val="FF0000"/>
                </a:solidFill>
              </a:rPr>
              <a:t>When selling the buyer owes you</a:t>
            </a:r>
            <a:r>
              <a:rPr lang="en-US"/>
              <a:t> </a:t>
            </a:r>
          </a:p>
          <a:p>
            <a:pPr algn="ctr">
              <a:spcBef>
                <a:spcPct val="50000"/>
              </a:spcBef>
            </a:pPr>
            <a:r>
              <a:rPr lang="en-US" sz="3200" b="1" i="1" u="sng">
                <a:solidFill>
                  <a:srgbClr val="0000FF"/>
                </a:solidFill>
              </a:rPr>
              <a:t>You Become the Bank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762000"/>
            <a:ext cx="8001000" cy="838200"/>
          </a:xfrm>
        </p:spPr>
        <p:txBody>
          <a:bodyPr/>
          <a:lstStyle/>
          <a:p>
            <a:pPr algn="ctr"/>
            <a:r>
              <a:rPr lang="en-US" sz="4800" b="1" smtClean="0">
                <a:latin typeface="Arial Unicode MS" pitchFamily="34" charset="-128"/>
              </a:rPr>
              <a:t>But Ron!</a:t>
            </a:r>
          </a:p>
        </p:txBody>
      </p:sp>
      <p:sp>
        <p:nvSpPr>
          <p:cNvPr id="19458" name="Rectangle 3"/>
          <p:cNvSpPr>
            <a:spLocks noGrp="1" noChangeArrowheads="1"/>
          </p:cNvSpPr>
          <p:nvPr>
            <p:ph type="body" idx="1"/>
          </p:nvPr>
        </p:nvSpPr>
        <p:spPr>
          <a:xfrm>
            <a:off x="685800" y="2286000"/>
            <a:ext cx="7772400" cy="3657600"/>
          </a:xfrm>
        </p:spPr>
        <p:txBody>
          <a:bodyPr/>
          <a:lstStyle/>
          <a:p>
            <a:pPr algn="ctr">
              <a:buFontTx/>
              <a:buNone/>
            </a:pPr>
            <a:r>
              <a:rPr lang="en-US" sz="4400" b="1" i="1" smtClean="0">
                <a:solidFill>
                  <a:srgbClr val="0000FF"/>
                </a:solidFill>
              </a:rPr>
              <a:t>I thought the feds outlawed Seller Financing this year!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algn="ctr" eaLnBrk="1" hangingPunct="1"/>
            <a:r>
              <a:rPr lang="en-US" sz="3200" b="1" smtClean="0"/>
              <a:t>Good Candidates To Buy With Seller Financing</a:t>
            </a:r>
          </a:p>
        </p:txBody>
      </p:sp>
      <p:sp>
        <p:nvSpPr>
          <p:cNvPr id="22530" name="Rectangle 3"/>
          <p:cNvSpPr>
            <a:spLocks noGrp="1" noChangeArrowheads="1"/>
          </p:cNvSpPr>
          <p:nvPr>
            <p:ph type="body" idx="1"/>
          </p:nvPr>
        </p:nvSpPr>
        <p:spPr>
          <a:xfrm>
            <a:off x="685800" y="1600200"/>
            <a:ext cx="7772400" cy="4038600"/>
          </a:xfrm>
        </p:spPr>
        <p:txBody>
          <a:bodyPr/>
          <a:lstStyle/>
          <a:p>
            <a:pPr eaLnBrk="1" hangingPunct="1"/>
            <a:r>
              <a:rPr lang="en-US" sz="2400" b="1" smtClean="0">
                <a:solidFill>
                  <a:schemeClr val="hlink"/>
                </a:solidFill>
              </a:rPr>
              <a:t>Free and clear houses (34% are free and clear)</a:t>
            </a:r>
          </a:p>
          <a:p>
            <a:pPr eaLnBrk="1" hangingPunct="1"/>
            <a:r>
              <a:rPr lang="en-US" sz="2400" b="1" smtClean="0">
                <a:solidFill>
                  <a:schemeClr val="accent2"/>
                </a:solidFill>
              </a:rPr>
              <a:t>Houses with large equities and a debt</a:t>
            </a:r>
          </a:p>
          <a:p>
            <a:pPr eaLnBrk="1" hangingPunct="1"/>
            <a:r>
              <a:rPr lang="en-US" sz="2400" b="1" smtClean="0">
                <a:solidFill>
                  <a:srgbClr val="FF6600"/>
                </a:solidFill>
              </a:rPr>
              <a:t>Houses with little or no equity and low payments</a:t>
            </a:r>
          </a:p>
          <a:p>
            <a:pPr eaLnBrk="1" hangingPunct="1">
              <a:buFontTx/>
              <a:buNone/>
            </a:pPr>
            <a:endParaRPr lang="en-US" sz="2400" b="1" smtClean="0">
              <a:solidFill>
                <a:srgbClr val="0000FF"/>
              </a:solidFill>
            </a:endParaRPr>
          </a:p>
          <a:p>
            <a:pPr eaLnBrk="1" hangingPunct="1">
              <a:buFontTx/>
              <a:buNone/>
            </a:pPr>
            <a:r>
              <a:rPr lang="en-US" sz="2000" b="1" smtClean="0">
                <a:solidFill>
                  <a:srgbClr val="0000FF"/>
                </a:solidFill>
              </a:rPr>
              <a:t>Seller Financing Will Not Apply to all your deals. It’s a technique to install in your tool box to use when applicable</a:t>
            </a:r>
            <a:r>
              <a:rPr lang="en-US" sz="2000" b="1" smtClean="0">
                <a:solidFill>
                  <a:srgbClr val="FF6600"/>
                </a:solidFill>
              </a:rPr>
              <a:t> </a:t>
            </a:r>
          </a:p>
          <a:p>
            <a:pPr eaLnBrk="1" hangingPunct="1">
              <a:buFontTx/>
              <a:buNone/>
            </a:pPr>
            <a:r>
              <a:rPr lang="en-US" sz="2000" b="1" smtClean="0">
                <a:solidFill>
                  <a:srgbClr val="FF6600"/>
                </a:solidFill>
              </a:rPr>
              <a:t>				    or</a:t>
            </a:r>
          </a:p>
          <a:p>
            <a:pPr eaLnBrk="1" hangingPunct="1">
              <a:buFontTx/>
              <a:buNone/>
            </a:pPr>
            <a:r>
              <a:rPr lang="en-US" sz="2000" b="1" smtClean="0">
                <a:solidFill>
                  <a:srgbClr val="FF6600"/>
                </a:solidFill>
              </a:rPr>
              <a:t>It can become an entire business model with focus on doing only Seller Financed deals when buying and selling. </a:t>
            </a:r>
          </a:p>
          <a:p>
            <a:pPr eaLnBrk="1" hangingPunct="1">
              <a:buFontTx/>
              <a:buNone/>
            </a:pPr>
            <a:endParaRPr lang="en-US" sz="2000" b="1" smtClean="0">
              <a:solidFill>
                <a:srgbClr val="FF6600"/>
              </a:solidFill>
            </a:endParaRPr>
          </a:p>
          <a:p>
            <a:pPr eaLnBrk="1" hangingPunct="1">
              <a:buFontTx/>
              <a:buNone/>
            </a:pPr>
            <a:endParaRPr lang="en-US" sz="2400" b="1" smtClean="0">
              <a:solidFill>
                <a:srgbClr val="FF66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eaLnBrk="1" hangingPunct="1"/>
            <a:r>
              <a:rPr lang="en-US" b="1" smtClean="0"/>
              <a:t>Free And Clear House</a:t>
            </a:r>
          </a:p>
        </p:txBody>
      </p:sp>
      <p:sp>
        <p:nvSpPr>
          <p:cNvPr id="23554" name="Rectangle 4"/>
          <p:cNvSpPr>
            <a:spLocks noGrp="1" noChangeArrowheads="1"/>
          </p:cNvSpPr>
          <p:nvPr>
            <p:ph type="body" sz="half" idx="1"/>
          </p:nvPr>
        </p:nvSpPr>
        <p:spPr>
          <a:xfrm>
            <a:off x="457200" y="1295400"/>
            <a:ext cx="4114800" cy="5105400"/>
          </a:xfrm>
        </p:spPr>
        <p:txBody>
          <a:bodyPr/>
          <a:lstStyle/>
          <a:p>
            <a:pPr algn="ctr" eaLnBrk="1" hangingPunct="1">
              <a:lnSpc>
                <a:spcPct val="90000"/>
              </a:lnSpc>
              <a:buFontTx/>
              <a:buNone/>
            </a:pPr>
            <a:r>
              <a:rPr lang="en-US" sz="2000" b="1" smtClean="0">
                <a:solidFill>
                  <a:schemeClr val="accent1"/>
                </a:solidFill>
              </a:rPr>
              <a:t>$200,000 House</a:t>
            </a:r>
          </a:p>
          <a:p>
            <a:pPr algn="ctr" eaLnBrk="1" hangingPunct="1">
              <a:lnSpc>
                <a:spcPct val="90000"/>
              </a:lnSpc>
              <a:buFontTx/>
              <a:buNone/>
            </a:pPr>
            <a:endParaRPr lang="en-US" sz="2000" b="1" smtClean="0">
              <a:solidFill>
                <a:schemeClr val="accent1"/>
              </a:solidFill>
            </a:endParaRPr>
          </a:p>
          <a:p>
            <a:pPr eaLnBrk="1" hangingPunct="1">
              <a:lnSpc>
                <a:spcPct val="90000"/>
              </a:lnSpc>
              <a:buFontTx/>
              <a:buNone/>
            </a:pPr>
            <a:r>
              <a:rPr lang="en-US" sz="2000" b="1" smtClean="0">
                <a:solidFill>
                  <a:schemeClr val="accent1"/>
                </a:solidFill>
              </a:rPr>
              <a:t>Purchase		$175,000</a:t>
            </a:r>
          </a:p>
          <a:p>
            <a:pPr eaLnBrk="1" hangingPunct="1">
              <a:lnSpc>
                <a:spcPct val="90000"/>
              </a:lnSpc>
              <a:buFontTx/>
              <a:buNone/>
            </a:pPr>
            <a:r>
              <a:rPr lang="en-US" sz="2000" b="1" smtClean="0">
                <a:solidFill>
                  <a:schemeClr val="accent1"/>
                </a:solidFill>
              </a:rPr>
              <a:t>Down			$  10,000</a:t>
            </a:r>
          </a:p>
          <a:p>
            <a:pPr eaLnBrk="1" hangingPunct="1">
              <a:lnSpc>
                <a:spcPct val="90000"/>
              </a:lnSpc>
              <a:buFontTx/>
              <a:buNone/>
            </a:pPr>
            <a:r>
              <a:rPr lang="en-US" sz="2000" b="1" smtClean="0">
                <a:solidFill>
                  <a:schemeClr val="accent1"/>
                </a:solidFill>
              </a:rPr>
              <a:t>Note To Seller		$165,000</a:t>
            </a:r>
          </a:p>
          <a:p>
            <a:pPr algn="ctr" eaLnBrk="1" hangingPunct="1">
              <a:lnSpc>
                <a:spcPct val="90000"/>
              </a:lnSpc>
              <a:buFontTx/>
              <a:buNone/>
            </a:pPr>
            <a:r>
              <a:rPr lang="en-US" sz="2000" b="1" smtClean="0">
                <a:solidFill>
                  <a:schemeClr val="accent1"/>
                </a:solidFill>
              </a:rPr>
              <a:t>$1,000 mo.</a:t>
            </a:r>
          </a:p>
          <a:p>
            <a:pPr algn="ctr" eaLnBrk="1" hangingPunct="1">
              <a:lnSpc>
                <a:spcPct val="90000"/>
              </a:lnSpc>
              <a:buFontTx/>
              <a:buNone/>
            </a:pPr>
            <a:endParaRPr lang="en-US" sz="2000" b="1" smtClean="0">
              <a:solidFill>
                <a:schemeClr val="accent1"/>
              </a:solidFill>
            </a:endParaRPr>
          </a:p>
          <a:p>
            <a:pPr eaLnBrk="1" hangingPunct="1">
              <a:lnSpc>
                <a:spcPct val="90000"/>
              </a:lnSpc>
              <a:buFontTx/>
              <a:buNone/>
            </a:pPr>
            <a:r>
              <a:rPr lang="en-US" sz="2000" b="1" smtClean="0">
                <a:solidFill>
                  <a:schemeClr val="hlink"/>
                </a:solidFill>
              </a:rPr>
              <a:t>You Sell		$200,000</a:t>
            </a:r>
          </a:p>
          <a:p>
            <a:pPr eaLnBrk="1" hangingPunct="1">
              <a:lnSpc>
                <a:spcPct val="90000"/>
              </a:lnSpc>
              <a:buFontTx/>
              <a:buNone/>
            </a:pPr>
            <a:r>
              <a:rPr lang="en-US" sz="2000" b="1" smtClean="0">
                <a:solidFill>
                  <a:schemeClr val="hlink"/>
                </a:solidFill>
              </a:rPr>
              <a:t>Down			$20,000</a:t>
            </a:r>
          </a:p>
          <a:p>
            <a:pPr eaLnBrk="1" hangingPunct="1">
              <a:lnSpc>
                <a:spcPct val="90000"/>
              </a:lnSpc>
              <a:buFontTx/>
              <a:buNone/>
            </a:pPr>
            <a:r>
              <a:rPr lang="en-US" sz="2000" b="1" smtClean="0">
                <a:solidFill>
                  <a:schemeClr val="hlink"/>
                </a:solidFill>
              </a:rPr>
              <a:t>Note To You		$180,000</a:t>
            </a:r>
          </a:p>
          <a:p>
            <a:pPr algn="ctr" eaLnBrk="1" hangingPunct="1">
              <a:lnSpc>
                <a:spcPct val="90000"/>
              </a:lnSpc>
              <a:buFontTx/>
              <a:buNone/>
            </a:pPr>
            <a:r>
              <a:rPr lang="en-US" sz="2000" b="1" smtClean="0">
                <a:solidFill>
                  <a:schemeClr val="hlink"/>
                </a:solidFill>
              </a:rPr>
              <a:t>$2,000 mo.</a:t>
            </a:r>
          </a:p>
          <a:p>
            <a:pPr algn="ctr" eaLnBrk="1" hangingPunct="1">
              <a:lnSpc>
                <a:spcPct val="90000"/>
              </a:lnSpc>
              <a:buFontTx/>
              <a:buNone/>
            </a:pPr>
            <a:r>
              <a:rPr lang="en-US" sz="2000" b="1" smtClean="0"/>
              <a:t> </a:t>
            </a:r>
          </a:p>
          <a:p>
            <a:pPr algn="ctr" eaLnBrk="1" hangingPunct="1">
              <a:lnSpc>
                <a:spcPct val="90000"/>
              </a:lnSpc>
              <a:buFontTx/>
              <a:buNone/>
            </a:pPr>
            <a:r>
              <a:rPr lang="en-US" sz="2000" b="1" smtClean="0">
                <a:solidFill>
                  <a:schemeClr val="accent2"/>
                </a:solidFill>
              </a:rPr>
              <a:t>Monthly Spread $1,000</a:t>
            </a:r>
          </a:p>
          <a:p>
            <a:pPr algn="ctr" eaLnBrk="1" hangingPunct="1">
              <a:lnSpc>
                <a:spcPct val="90000"/>
              </a:lnSpc>
              <a:buFontTx/>
              <a:buNone/>
            </a:pPr>
            <a:r>
              <a:rPr lang="en-US" sz="2000" b="1" smtClean="0">
                <a:solidFill>
                  <a:schemeClr val="accent2"/>
                </a:solidFill>
              </a:rPr>
              <a:t>$10,000 Net Cash</a:t>
            </a:r>
          </a:p>
        </p:txBody>
      </p:sp>
      <p:sp>
        <p:nvSpPr>
          <p:cNvPr id="23555" name="Text Box 4"/>
          <p:cNvSpPr txBox="1">
            <a:spLocks noChangeArrowheads="1"/>
          </p:cNvSpPr>
          <p:nvPr/>
        </p:nvSpPr>
        <p:spPr bwMode="auto">
          <a:xfrm>
            <a:off x="4876800" y="1371600"/>
            <a:ext cx="3810000" cy="4511675"/>
          </a:xfrm>
          <a:prstGeom prst="rect">
            <a:avLst/>
          </a:prstGeom>
          <a:noFill/>
          <a:ln w="9525">
            <a:noFill/>
            <a:miter lim="800000"/>
            <a:headEnd/>
            <a:tailEnd/>
          </a:ln>
        </p:spPr>
        <p:txBody>
          <a:bodyPr>
            <a:spAutoFit/>
          </a:bodyPr>
          <a:lstStyle/>
          <a:p>
            <a:pPr>
              <a:spcBef>
                <a:spcPct val="50000"/>
              </a:spcBef>
              <a:buFontTx/>
              <a:buChar char="•"/>
            </a:pPr>
            <a:r>
              <a:rPr lang="en-US" sz="2000" b="1"/>
              <a:t>No Banks </a:t>
            </a:r>
          </a:p>
          <a:p>
            <a:pPr>
              <a:spcBef>
                <a:spcPct val="50000"/>
              </a:spcBef>
              <a:buFontTx/>
              <a:buChar char="•"/>
            </a:pPr>
            <a:r>
              <a:rPr lang="en-US" sz="2000" b="1"/>
              <a:t>No Contractors</a:t>
            </a:r>
          </a:p>
          <a:p>
            <a:pPr>
              <a:spcBef>
                <a:spcPct val="50000"/>
              </a:spcBef>
              <a:buFontTx/>
              <a:buChar char="•"/>
            </a:pPr>
            <a:r>
              <a:rPr lang="en-US" sz="2000" b="1"/>
              <a:t>No Private Lenders</a:t>
            </a:r>
          </a:p>
          <a:p>
            <a:pPr>
              <a:spcBef>
                <a:spcPct val="50000"/>
              </a:spcBef>
              <a:buFontTx/>
              <a:buChar char="•"/>
            </a:pPr>
            <a:r>
              <a:rPr lang="en-US" sz="2000" b="1"/>
              <a:t>No Costly Entanglements</a:t>
            </a:r>
          </a:p>
          <a:p>
            <a:pPr>
              <a:spcBef>
                <a:spcPct val="50000"/>
              </a:spcBef>
              <a:buFontTx/>
              <a:buChar char="•"/>
            </a:pPr>
            <a:r>
              <a:rPr lang="en-US" sz="2000" b="1"/>
              <a:t>No Delays </a:t>
            </a:r>
          </a:p>
          <a:p>
            <a:pPr>
              <a:spcBef>
                <a:spcPct val="50000"/>
              </a:spcBef>
              <a:buFontTx/>
              <a:buChar char="•"/>
            </a:pPr>
            <a:r>
              <a:rPr lang="en-US" sz="2000" b="1"/>
              <a:t>No Discounts</a:t>
            </a:r>
          </a:p>
          <a:p>
            <a:pPr>
              <a:spcBef>
                <a:spcPct val="50000"/>
              </a:spcBef>
              <a:buFontTx/>
              <a:buChar char="•"/>
            </a:pPr>
            <a:r>
              <a:rPr lang="en-US" sz="2000" b="1"/>
              <a:t>Quick Cash</a:t>
            </a:r>
          </a:p>
          <a:p>
            <a:pPr>
              <a:spcBef>
                <a:spcPct val="50000"/>
              </a:spcBef>
              <a:buFontTx/>
              <a:buChar char="•"/>
            </a:pPr>
            <a:r>
              <a:rPr lang="en-US" sz="2000" b="1"/>
              <a:t>Residual Income</a:t>
            </a:r>
          </a:p>
          <a:p>
            <a:pPr>
              <a:spcBef>
                <a:spcPct val="50000"/>
              </a:spcBef>
              <a:buFontTx/>
              <a:buChar char="•"/>
            </a:pPr>
            <a:r>
              <a:rPr lang="en-US" sz="2000" b="1"/>
              <a:t>Simultaneous Close</a:t>
            </a:r>
          </a:p>
          <a:p>
            <a:pPr>
              <a:spcBef>
                <a:spcPct val="50000"/>
              </a:spcBef>
              <a:buFontTx/>
              <a:buChar char="•"/>
            </a:pPr>
            <a:r>
              <a:rPr lang="en-US" sz="2000" b="1"/>
              <a:t>Key- Big Buyers List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WordArt 4"/>
          <p:cNvSpPr>
            <a:spLocks noChangeArrowheads="1" noChangeShapeType="1" noTextEdit="1"/>
          </p:cNvSpPr>
          <p:nvPr/>
        </p:nvSpPr>
        <p:spPr bwMode="auto">
          <a:xfrm>
            <a:off x="685800" y="381000"/>
            <a:ext cx="1266825"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gradFill rotWithShape="1">
                  <a:gsLst>
                    <a:gs pos="0">
                      <a:srgbClr val="B24700"/>
                    </a:gs>
                    <a:gs pos="100000">
                      <a:srgbClr val="FF6600"/>
                    </a:gs>
                  </a:gsLst>
                  <a:lin ang="5400000" scaled="1"/>
                </a:gradFill>
                <a:latin typeface="Arial Black"/>
              </a:rPr>
              <a:t>Now,</a:t>
            </a:r>
          </a:p>
        </p:txBody>
      </p:sp>
      <p:sp>
        <p:nvSpPr>
          <p:cNvPr id="24578" name="WordArt 5"/>
          <p:cNvSpPr>
            <a:spLocks noChangeArrowheads="1" noChangeShapeType="1" noTextEdit="1"/>
          </p:cNvSpPr>
          <p:nvPr/>
        </p:nvSpPr>
        <p:spPr bwMode="auto">
          <a:xfrm>
            <a:off x="838200" y="1828800"/>
            <a:ext cx="7620000" cy="990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2A2AFF"/>
                    </a:gs>
                    <a:gs pos="100000">
                      <a:schemeClr val="hlink"/>
                    </a:gs>
                  </a:gsLst>
                  <a:lin ang="5400000" scaled="1"/>
                </a:gradFill>
                <a:latin typeface="Arial Black"/>
              </a:rPr>
              <a:t>Let's Get In The Big Leagues</a:t>
            </a:r>
          </a:p>
        </p:txBody>
      </p:sp>
      <p:sp>
        <p:nvSpPr>
          <p:cNvPr id="24579" name="WordArt 6"/>
          <p:cNvSpPr>
            <a:spLocks noChangeArrowheads="1" noChangeShapeType="1" noTextEdit="1"/>
          </p:cNvSpPr>
          <p:nvPr/>
        </p:nvSpPr>
        <p:spPr bwMode="auto">
          <a:xfrm>
            <a:off x="609600" y="2895600"/>
            <a:ext cx="6934200"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2A2AFF"/>
                    </a:gs>
                    <a:gs pos="100000">
                      <a:schemeClr val="hlink"/>
                    </a:gs>
                  </a:gsLst>
                  <a:lin ang="5400000" scaled="1"/>
                </a:gradFill>
                <a:latin typeface="Arial Black"/>
              </a:rPr>
              <a:t>And See What Happens</a:t>
            </a:r>
          </a:p>
        </p:txBody>
      </p:sp>
      <p:sp>
        <p:nvSpPr>
          <p:cNvPr id="24580" name="WordArt 7"/>
          <p:cNvSpPr>
            <a:spLocks noChangeArrowheads="1" noChangeShapeType="1" noTextEdit="1"/>
          </p:cNvSpPr>
          <p:nvPr/>
        </p:nvSpPr>
        <p:spPr bwMode="auto">
          <a:xfrm>
            <a:off x="2971800" y="4038600"/>
            <a:ext cx="5715000"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60000"/>
                    </a:gs>
                    <a:gs pos="100000">
                      <a:schemeClr val="accent1"/>
                    </a:gs>
                  </a:gsLst>
                  <a:lin ang="5400000" scaled="1"/>
                </a:gradFill>
                <a:latin typeface="Arial Black"/>
              </a:rPr>
              <a:t>If We Dare To Deal</a:t>
            </a:r>
          </a:p>
        </p:txBody>
      </p:sp>
      <p:sp>
        <p:nvSpPr>
          <p:cNvPr id="46088" name="WordArt 8"/>
          <p:cNvSpPr>
            <a:spLocks noChangeArrowheads="1" noChangeShapeType="1" noTextEdit="1"/>
          </p:cNvSpPr>
          <p:nvPr/>
        </p:nvSpPr>
        <p:spPr bwMode="auto">
          <a:xfrm>
            <a:off x="2209800" y="5334000"/>
            <a:ext cx="5181600" cy="1066800"/>
          </a:xfrm>
          <a:prstGeom prst="rect">
            <a:avLst/>
          </a:prstGeom>
        </p:spPr>
        <p:txBody>
          <a:bodyPr wrap="none" fromWordArt="1">
            <a:prstTxWarp prst="textPlain">
              <a:avLst>
                <a:gd name="adj" fmla="val 50000"/>
              </a:avLst>
            </a:prstTxWarp>
          </a:bodyPr>
          <a:lstStyle/>
          <a:p>
            <a:pPr algn="ctr">
              <a:defRPr/>
            </a:pPr>
            <a:r>
              <a:rPr lang="en-US" sz="3600" kern="10">
                <a:ln w="9525">
                  <a:solidFill>
                    <a:srgbClr val="000000"/>
                  </a:solidFill>
                  <a:round/>
                  <a:headEnd/>
                  <a:tailEnd/>
                </a:ln>
                <a:gradFill rotWithShape="1">
                  <a:gsLst>
                    <a:gs pos="0">
                      <a:srgbClr val="003B00"/>
                    </a:gs>
                    <a:gs pos="50000">
                      <a:schemeClr val="accent2"/>
                    </a:gs>
                    <a:gs pos="100000">
                      <a:srgbClr val="003B00"/>
                    </a:gs>
                  </a:gsLst>
                  <a:lin ang="2700000" scaled="1"/>
                </a:gradFill>
                <a:latin typeface="Arial"/>
                <a:cs typeface="Arial"/>
              </a:rPr>
              <a:t>                 </a:t>
            </a:r>
          </a:p>
        </p:txBody>
      </p:sp>
    </p:spTree>
  </p:cSld>
  <p:clrMapOvr>
    <a:masterClrMapping/>
  </p:clrMapOvr>
</p:sld>
</file>

<file path=ppt/theme/theme1.xml><?xml version="1.0" encoding="utf-8"?>
<a:theme xmlns:a="http://schemas.openxmlformats.org/drawingml/2006/main" name="1_Selling a Product or">
  <a:themeElements>
    <a:clrScheme name="1_Selling a Product or 5">
      <a:dk1>
        <a:srgbClr val="000000"/>
      </a:dk1>
      <a:lt1>
        <a:srgbClr val="FFFFFF"/>
      </a:lt1>
      <a:dk2>
        <a:srgbClr val="FF0000"/>
      </a:dk2>
      <a:lt2>
        <a:srgbClr val="808080"/>
      </a:lt2>
      <a:accent1>
        <a:srgbClr val="FF0000"/>
      </a:accent1>
      <a:accent2>
        <a:srgbClr val="008000"/>
      </a:accent2>
      <a:accent3>
        <a:srgbClr val="FFFFFF"/>
      </a:accent3>
      <a:accent4>
        <a:srgbClr val="000000"/>
      </a:accent4>
      <a:accent5>
        <a:srgbClr val="FFAAAA"/>
      </a:accent5>
      <a:accent6>
        <a:srgbClr val="007300"/>
      </a:accent6>
      <a:hlink>
        <a:srgbClr val="0000FF"/>
      </a:hlink>
      <a:folHlink>
        <a:srgbClr val="FFFF00"/>
      </a:folHlink>
    </a:clrScheme>
    <a:fontScheme name="1_Selling a Product o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1_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1_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1_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1_Selling a Product or 5">
        <a:dk1>
          <a:srgbClr val="000000"/>
        </a:dk1>
        <a:lt1>
          <a:srgbClr val="FFFFFF"/>
        </a:lt1>
        <a:dk2>
          <a:srgbClr val="FF0000"/>
        </a:dk2>
        <a:lt2>
          <a:srgbClr val="808080"/>
        </a:lt2>
        <a:accent1>
          <a:srgbClr val="FF0000"/>
        </a:accent1>
        <a:accent2>
          <a:srgbClr val="008000"/>
        </a:accent2>
        <a:accent3>
          <a:srgbClr val="FFFFFF"/>
        </a:accent3>
        <a:accent4>
          <a:srgbClr val="000000"/>
        </a:accent4>
        <a:accent5>
          <a:srgbClr val="FFAAAA"/>
        </a:accent5>
        <a:accent6>
          <a:srgbClr val="007300"/>
        </a:accent6>
        <a:hlink>
          <a:srgbClr val="0000FF"/>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2803</TotalTime>
  <Words>1018</Words>
  <Application>Microsoft Office PowerPoint</Application>
  <PresentationFormat>On-screen Show (4:3)</PresentationFormat>
  <Paragraphs>299</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 Unicode MS</vt:lpstr>
      <vt:lpstr>Arial</vt:lpstr>
      <vt:lpstr>Arial Black</vt:lpstr>
      <vt:lpstr>Calibri</vt:lpstr>
      <vt:lpstr>Impact</vt:lpstr>
      <vt:lpstr>Lucida Handwriting</vt:lpstr>
      <vt:lpstr>Tahoma</vt:lpstr>
      <vt:lpstr>Times New Roman</vt:lpstr>
      <vt:lpstr>1_Selling a Product or</vt:lpstr>
      <vt:lpstr>PowerPoint Presentation</vt:lpstr>
      <vt:lpstr>All slides from this presentation may be downloaded from your Gold Club Membership site  www.ronsgoldclub.com under Webinars</vt:lpstr>
      <vt:lpstr>What Is A Modern Day Money Machine?</vt:lpstr>
      <vt:lpstr>The Key Ingredients </vt:lpstr>
      <vt:lpstr>PowerPoint Presentation</vt:lpstr>
      <vt:lpstr>But Ron!</vt:lpstr>
      <vt:lpstr>Good Candidates To Buy With Seller Financing</vt:lpstr>
      <vt:lpstr>Free And Clear House</vt:lpstr>
      <vt:lpstr>PowerPoint Presentation</vt:lpstr>
      <vt:lpstr>Free And Clear House 34% of the Market</vt:lpstr>
      <vt:lpstr>But Ron!</vt:lpstr>
      <vt:lpstr>That’s True! </vt:lpstr>
      <vt:lpstr>PowerPoint Presentation</vt:lpstr>
      <vt:lpstr>PowerPoint Presentation</vt:lpstr>
      <vt:lpstr>PowerPoint Presentation</vt:lpstr>
      <vt:lpstr>Set up an account with Patlive.com/RonLeGrand To Take Inbound Calls</vt:lpstr>
      <vt:lpstr>PowerPoint Presentation</vt:lpstr>
      <vt:lpstr>House With Large Equity And A Debt</vt:lpstr>
      <vt:lpstr>House With Large Equity And A Debt</vt:lpstr>
      <vt:lpstr>House With Little Or No Equity  And Low Payment</vt:lpstr>
      <vt:lpstr>House With Little Or No Equity  And Low Payment</vt:lpstr>
      <vt:lpstr>PowerPoint Presentation</vt:lpstr>
      <vt:lpstr>PowerPoint Presentation</vt:lpstr>
      <vt:lpstr>Seller Financing School</vt:lpstr>
      <vt:lpstr>Seller Financing School </vt:lpstr>
      <vt:lpstr>Seller Financing School</vt:lpstr>
      <vt:lpstr>Seller Financing School</vt:lpstr>
      <vt:lpstr>Seller Financing School</vt:lpstr>
      <vt:lpstr>Seller Financing School</vt:lpstr>
      <vt:lpstr>You’ll Receive A Systems Manual</vt:lpstr>
      <vt:lpstr>PowerPoint Presentation</vt:lpstr>
      <vt:lpstr>Answer</vt:lpstr>
      <vt:lpstr>PowerPoint Presentation</vt:lpstr>
      <vt:lpstr>PowerPoint Presentation</vt:lpstr>
      <vt:lpstr>PowerPoint Presentation</vt:lpstr>
      <vt:lpstr> December 12-14 Jacksonville, FL  Vacation Rental Seminar Following on the 15th</vt:lpstr>
      <vt:lpstr>PowerPoint Presentation</vt:lpstr>
      <vt:lpstr>PowerPoint Presentation</vt:lpstr>
      <vt:lpstr>PowerPoint Presentation</vt:lpstr>
      <vt:lpstr>PowerPoint Presentation</vt:lpstr>
    </vt:vector>
  </TitlesOfParts>
  <Company>Global Publishing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Kirsten Hyde</dc:creator>
  <cp:lastModifiedBy>Kim Moore</cp:lastModifiedBy>
  <cp:revision>90</cp:revision>
  <dcterms:created xsi:type="dcterms:W3CDTF">2008-02-27T17:12:31Z</dcterms:created>
  <dcterms:modified xsi:type="dcterms:W3CDTF">2013-10-21T15:14:43Z</dcterms:modified>
</cp:coreProperties>
</file>